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3"/>
  </p:notesMasterIdLst>
  <p:sldIdLst>
    <p:sldId id="258" r:id="rId2"/>
  </p:sldIdLst>
  <p:sldSz cx="6858000" cy="9906000" type="A4"/>
  <p:notesSz cx="6735763" cy="9866313"/>
  <p:defaultTextStyle>
    <a:defPPr>
      <a:defRPr lang="ja-JP"/>
    </a:defPPr>
    <a:lvl1pPr marL="0" algn="l" defTabSz="91413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070" algn="l" defTabSz="91413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138" algn="l" defTabSz="91413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208" algn="l" defTabSz="91413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274" algn="l" defTabSz="91413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344" algn="l" defTabSz="91413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410" algn="l" defTabSz="91413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480" algn="l" defTabSz="91413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550" algn="l" defTabSz="91413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FFFF"/>
    <a:srgbClr val="66FFFF"/>
    <a:srgbClr val="33CCCC"/>
    <a:srgbClr val="33CCFF"/>
    <a:srgbClr val="FF6600"/>
    <a:srgbClr val="0000FF"/>
    <a:srgbClr val="17CB35"/>
    <a:srgbClr val="C0F8C9"/>
    <a:srgbClr val="4FE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690" autoAdjust="0"/>
    <p:restoredTop sz="94660"/>
  </p:normalViewPr>
  <p:slideViewPr>
    <p:cSldViewPr>
      <p:cViewPr>
        <p:scale>
          <a:sx n="100" d="100"/>
          <a:sy n="100" d="100"/>
        </p:scale>
        <p:origin x="-1872" y="257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19413" cy="493713"/>
          </a:xfrm>
          <a:prstGeom prst="rect">
            <a:avLst/>
          </a:prstGeom>
        </p:spPr>
        <p:txBody>
          <a:bodyPr vert="horz" lIns="91396" tIns="45698" rIns="91396" bIns="4569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3"/>
            <a:ext cx="2919412" cy="493713"/>
          </a:xfrm>
          <a:prstGeom prst="rect">
            <a:avLst/>
          </a:prstGeom>
        </p:spPr>
        <p:txBody>
          <a:bodyPr vert="horz" lIns="91396" tIns="45698" rIns="91396" bIns="45698" rtlCol="0"/>
          <a:lstStyle>
            <a:lvl1pPr algn="r">
              <a:defRPr sz="1200"/>
            </a:lvl1pPr>
          </a:lstStyle>
          <a:p>
            <a:fld id="{ABFFABB1-5F9A-4157-A1C8-699A40435E31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6" tIns="45698" rIns="91396" bIns="4569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3" y="4686300"/>
            <a:ext cx="5389563" cy="4440238"/>
          </a:xfrm>
          <a:prstGeom prst="rect">
            <a:avLst/>
          </a:prstGeom>
        </p:spPr>
        <p:txBody>
          <a:bodyPr vert="horz" lIns="91396" tIns="45698" rIns="91396" bIns="4569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013"/>
            <a:ext cx="2919413" cy="493712"/>
          </a:xfrm>
          <a:prstGeom prst="rect">
            <a:avLst/>
          </a:prstGeom>
        </p:spPr>
        <p:txBody>
          <a:bodyPr vert="horz" lIns="91396" tIns="45698" rIns="91396" bIns="4569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396" tIns="45698" rIns="91396" bIns="45698" rtlCol="0" anchor="b"/>
          <a:lstStyle>
            <a:lvl1pPr algn="r">
              <a:defRPr sz="1200"/>
            </a:lvl1pPr>
          </a:lstStyle>
          <a:p>
            <a:fld id="{3F0D9417-DB13-442C-B5DD-96E2DA0803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405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3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70" algn="l" defTabSz="91413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138" algn="l" defTabSz="91413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208" algn="l" defTabSz="91413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274" algn="l" defTabSz="91413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344" algn="l" defTabSz="91413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410" algn="l" defTabSz="91413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480" algn="l" defTabSz="91413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550" algn="l" defTabSz="91413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7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5"/>
            <a:ext cx="4800600" cy="25315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6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194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7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7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475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957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3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3" y="4198592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7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20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827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534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241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94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655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3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461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13" y="2217388"/>
            <a:ext cx="3030143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7070" indent="0">
              <a:buNone/>
              <a:defRPr sz="2000" b="1"/>
            </a:lvl2pPr>
            <a:lvl3pPr marL="914138" indent="0">
              <a:buNone/>
              <a:defRPr sz="1800" b="1"/>
            </a:lvl3pPr>
            <a:lvl4pPr marL="1371208" indent="0">
              <a:buNone/>
              <a:defRPr sz="1800" b="1"/>
            </a:lvl4pPr>
            <a:lvl5pPr marL="1828274" indent="0">
              <a:buNone/>
              <a:defRPr sz="1800" b="1"/>
            </a:lvl5pPr>
            <a:lvl6pPr marL="2285344" indent="0">
              <a:buNone/>
              <a:defRPr sz="1800" b="1"/>
            </a:lvl6pPr>
            <a:lvl7pPr marL="2742410" indent="0">
              <a:buNone/>
              <a:defRPr sz="1800" b="1"/>
            </a:lvl7pPr>
            <a:lvl8pPr marL="3199480" indent="0">
              <a:buNone/>
              <a:defRPr sz="1800" b="1"/>
            </a:lvl8pPr>
            <a:lvl9pPr marL="3656550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13" y="3141488"/>
            <a:ext cx="3030143" cy="5707416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86" y="2217388"/>
            <a:ext cx="3031327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7070" indent="0">
              <a:buNone/>
              <a:defRPr sz="2000" b="1"/>
            </a:lvl2pPr>
            <a:lvl3pPr marL="914138" indent="0">
              <a:buNone/>
              <a:defRPr sz="1800" b="1"/>
            </a:lvl3pPr>
            <a:lvl4pPr marL="1371208" indent="0">
              <a:buNone/>
              <a:defRPr sz="1800" b="1"/>
            </a:lvl4pPr>
            <a:lvl5pPr marL="1828274" indent="0">
              <a:buNone/>
              <a:defRPr sz="1800" b="1"/>
            </a:lvl5pPr>
            <a:lvl6pPr marL="2285344" indent="0">
              <a:buNone/>
              <a:defRPr sz="1800" b="1"/>
            </a:lvl6pPr>
            <a:lvl7pPr marL="2742410" indent="0">
              <a:buNone/>
              <a:defRPr sz="1800" b="1"/>
            </a:lvl7pPr>
            <a:lvl8pPr marL="3199480" indent="0">
              <a:buNone/>
              <a:defRPr sz="1800" b="1"/>
            </a:lvl8pPr>
            <a:lvl9pPr marL="3656550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86" y="3141488"/>
            <a:ext cx="3031327" cy="5707416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77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917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19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14" y="394409"/>
            <a:ext cx="2256233" cy="16785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301" y="394413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5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14" y="2072927"/>
            <a:ext cx="2256233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57070" indent="0">
              <a:buNone/>
              <a:defRPr sz="1200"/>
            </a:lvl2pPr>
            <a:lvl3pPr marL="914138" indent="0">
              <a:buNone/>
              <a:defRPr sz="1000"/>
            </a:lvl3pPr>
            <a:lvl4pPr marL="1371208" indent="0">
              <a:buNone/>
              <a:defRPr sz="1000"/>
            </a:lvl4pPr>
            <a:lvl5pPr marL="1828274" indent="0">
              <a:buNone/>
              <a:defRPr sz="1000"/>
            </a:lvl5pPr>
            <a:lvl6pPr marL="2285344" indent="0">
              <a:buNone/>
              <a:defRPr sz="1000"/>
            </a:lvl6pPr>
            <a:lvl7pPr marL="2742410" indent="0">
              <a:buNone/>
              <a:defRPr sz="1000"/>
            </a:lvl7pPr>
            <a:lvl8pPr marL="3199480" indent="0">
              <a:buNone/>
              <a:defRPr sz="1000"/>
            </a:lvl8pPr>
            <a:lvl9pPr marL="365655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7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7" y="6934203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7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070" indent="0">
              <a:buNone/>
              <a:defRPr sz="2800"/>
            </a:lvl2pPr>
            <a:lvl3pPr marL="914138" indent="0">
              <a:buNone/>
              <a:defRPr sz="2500"/>
            </a:lvl3pPr>
            <a:lvl4pPr marL="1371208" indent="0">
              <a:buNone/>
              <a:defRPr sz="2000"/>
            </a:lvl4pPr>
            <a:lvl5pPr marL="1828274" indent="0">
              <a:buNone/>
              <a:defRPr sz="2000"/>
            </a:lvl5pPr>
            <a:lvl6pPr marL="2285344" indent="0">
              <a:buNone/>
              <a:defRPr sz="2000"/>
            </a:lvl6pPr>
            <a:lvl7pPr marL="2742410" indent="0">
              <a:buNone/>
              <a:defRPr sz="2000"/>
            </a:lvl7pPr>
            <a:lvl8pPr marL="3199480" indent="0">
              <a:buNone/>
              <a:defRPr sz="2000"/>
            </a:lvl8pPr>
            <a:lvl9pPr marL="365655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7" y="7752825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57070" indent="0">
              <a:buNone/>
              <a:defRPr sz="1200"/>
            </a:lvl2pPr>
            <a:lvl3pPr marL="914138" indent="0">
              <a:buNone/>
              <a:defRPr sz="1000"/>
            </a:lvl3pPr>
            <a:lvl4pPr marL="1371208" indent="0">
              <a:buNone/>
              <a:defRPr sz="1000"/>
            </a:lvl4pPr>
            <a:lvl5pPr marL="1828274" indent="0">
              <a:buNone/>
              <a:defRPr sz="1000"/>
            </a:lvl5pPr>
            <a:lvl6pPr marL="2285344" indent="0">
              <a:buNone/>
              <a:defRPr sz="1000"/>
            </a:lvl6pPr>
            <a:lvl7pPr marL="2742410" indent="0">
              <a:buNone/>
              <a:defRPr sz="1000"/>
            </a:lvl7pPr>
            <a:lvl8pPr marL="3199480" indent="0">
              <a:buNone/>
              <a:defRPr sz="1000"/>
            </a:lvl8pPr>
            <a:lvl9pPr marL="365655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706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0D8E8"/>
            </a:gs>
            <a:gs pos="50000">
              <a:schemeClr val="bg1"/>
            </a:gs>
            <a:gs pos="100000">
              <a:srgbClr val="D0D8E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4"/>
            <a:ext cx="6172200" cy="1651000"/>
          </a:xfrm>
          <a:prstGeom prst="rect">
            <a:avLst/>
          </a:prstGeom>
        </p:spPr>
        <p:txBody>
          <a:bodyPr vert="horz" lIns="91415" tIns="45707" rIns="91415" bIns="45707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15" tIns="45707" rIns="91415" bIns="45707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402"/>
            <a:ext cx="1600200" cy="527403"/>
          </a:xfrm>
          <a:prstGeom prst="rect">
            <a:avLst/>
          </a:prstGeom>
        </p:spPr>
        <p:txBody>
          <a:bodyPr vert="horz" lIns="91415" tIns="45707" rIns="91415" bIns="4570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402"/>
            <a:ext cx="2171700" cy="527403"/>
          </a:xfrm>
          <a:prstGeom prst="rect">
            <a:avLst/>
          </a:prstGeom>
        </p:spPr>
        <p:txBody>
          <a:bodyPr vert="horz" lIns="91415" tIns="45707" rIns="91415" bIns="4570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402"/>
            <a:ext cx="1600200" cy="527403"/>
          </a:xfrm>
          <a:prstGeom prst="rect">
            <a:avLst/>
          </a:prstGeom>
        </p:spPr>
        <p:txBody>
          <a:bodyPr vert="horz" lIns="91415" tIns="45707" rIns="91415" bIns="4570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49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hdr="0" ftr="0" dt="0"/>
  <p:txStyles>
    <p:titleStyle>
      <a:lvl1pPr algn="ctr" defTabSz="914138" rtl="0" eaLnBrk="1" latinLnBrk="0" hangingPunct="1">
        <a:spcBef>
          <a:spcPct val="0"/>
        </a:spcBef>
        <a:buNone/>
        <a:defRPr kumimoji="1"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03" indent="-342803" algn="l" defTabSz="91413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37" indent="-285668" algn="l" defTabSz="91413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72" indent="-228534" algn="l" defTabSz="91413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40" indent="-228534" algn="l" defTabSz="91413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10" indent="-228534" algn="l" defTabSz="91413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78" indent="-228534" algn="l" defTabSz="91413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46" indent="-228534" algn="l" defTabSz="91413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014" indent="-228534" algn="l" defTabSz="91413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84" indent="-228534" algn="l" defTabSz="91413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3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0" algn="l" defTabSz="91413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38" algn="l" defTabSz="91413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08" algn="l" defTabSz="91413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74" algn="l" defTabSz="91413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44" algn="l" defTabSz="91413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10" algn="l" defTabSz="91413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80" algn="l" defTabSz="91413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50" algn="l" defTabSz="91413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FF">
                <a:lumMod val="100000"/>
              </a:srgbClr>
            </a:gs>
            <a:gs pos="50000">
              <a:schemeClr val="bg1"/>
            </a:gs>
            <a:gs pos="100000">
              <a:srgbClr val="CCFF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テキスト ボックス 59"/>
          <p:cNvSpPr txBox="1"/>
          <p:nvPr/>
        </p:nvSpPr>
        <p:spPr>
          <a:xfrm>
            <a:off x="1120662" y="1371650"/>
            <a:ext cx="5584938" cy="2062077"/>
          </a:xfrm>
          <a:prstGeom prst="rect">
            <a:avLst/>
          </a:prstGeom>
          <a:noFill/>
        </p:spPr>
        <p:txBody>
          <a:bodyPr wrap="square" lIns="89975" tIns="45707" rIns="0" bIns="45707" rtlCol="0">
            <a:spAutoFit/>
          </a:bodyPr>
          <a:lstStyle/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県内中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鳥取県と災害時応援協定を締結した者</a:t>
            </a:r>
            <a:endParaRPr lang="ja-JP" altLang="en-US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無料</a:t>
            </a:r>
            <a:endParaRPr lang="en-US" altLang="ja-JP" sz="6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１社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につき原則１回限り。１回当たり３時間程度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震災等への備えとして、専門家の視点による</a:t>
            </a:r>
            <a:r>
              <a:rPr lang="ja-JP" altLang="en-US" sz="15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簡易なリスク診断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及び</a:t>
            </a:r>
            <a:r>
              <a:rPr lang="ja-JP" altLang="en-US" sz="15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具体的な震災対策のアドバイス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を求める中小企業者等に対し、診断・助言を行う</a:t>
            </a:r>
            <a:r>
              <a:rPr lang="ja-JP" altLang="en-US" sz="15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震災対策アドバイザーを派遣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-8698" y="-927"/>
            <a:ext cx="6866697" cy="561439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15" tIns="45707" rIns="91415" bIns="45707" rtlCol="0">
            <a:spAutoFit/>
          </a:bodyPr>
          <a:lstStyle/>
          <a:p>
            <a:endParaRPr lang="en-US" altLang="ja-JP" sz="800" b="1" dirty="0">
              <a:ln w="6350">
                <a:solidFill>
                  <a:schemeClr val="bg1"/>
                </a:solidFill>
              </a:ln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57150" y="8697416"/>
            <a:ext cx="6731000" cy="369306"/>
          </a:xfrm>
          <a:prstGeom prst="roundRect">
            <a:avLst>
              <a:gd name="adj" fmla="val 0"/>
            </a:avLst>
          </a:prstGeom>
          <a:solidFill>
            <a:srgbClr val="33CC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15" tIns="45707" rIns="91415" bIns="45707" rtlCol="0" anchor="ctr">
            <a:spAutoFit/>
          </a:bodyPr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お申込み・お問合せ先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5042" y="9129464"/>
            <a:ext cx="6756030" cy="400083"/>
          </a:xfrm>
          <a:prstGeom prst="rect">
            <a:avLst/>
          </a:prstGeom>
          <a:noFill/>
        </p:spPr>
        <p:txBody>
          <a:bodyPr wrap="square" lIns="91415" tIns="45707" rIns="91415" bIns="45707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鳥取県商工労働部商工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政策課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〒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680-8570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鳥取市東町一丁目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番地　　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電話 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0857-26-7602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ファクシミリ 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0857-26-8117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メール 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shoukou-seisaku@pref.tottori.lg.jp 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88199" y="9489504"/>
            <a:ext cx="6722887" cy="400083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</a:ln>
        </p:spPr>
        <p:txBody>
          <a:bodyPr wrap="square" lIns="91415" tIns="45707" rIns="91415" bIns="45707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実施要領・申請様式は鳥取県ホームページ（とりネット）からダウンロード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できます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　「鳥取県 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BCP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」で検索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（とりネット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→　ホーム　→　県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の組織と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仕事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→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商工労働部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→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商工政策課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→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経済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政策の企画・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→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継続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計画（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BCP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-8698" y="21929"/>
            <a:ext cx="6863299" cy="5539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15" tIns="45707" rIns="91415" bIns="45707" rtlCol="0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ja-JP" altLang="en-US" sz="3000" b="1" spc="49" dirty="0" smtClean="0">
                <a:ln w="11430">
                  <a:noFill/>
                </a:ln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鳥取県震災対策アドバイザー派遣事業</a:t>
            </a:r>
            <a:endParaRPr lang="en-US" altLang="ja-JP" sz="3000" b="1" spc="49" dirty="0" smtClean="0">
              <a:ln w="11430">
                <a:noFill/>
              </a:ln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167332" y="1448991"/>
            <a:ext cx="885404" cy="252048"/>
          </a:xfrm>
          <a:prstGeom prst="round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lIns="91415" tIns="45707" rIns="91415" bIns="45707" rtlCol="0" anchor="ctr"/>
          <a:lstStyle/>
          <a:p>
            <a:pPr algn="ctr"/>
            <a:r>
              <a: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対象者</a:t>
            </a:r>
            <a:endParaRPr lang="ja-JP" altLang="en-US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L 字 2"/>
          <p:cNvSpPr/>
          <p:nvPr/>
        </p:nvSpPr>
        <p:spPr>
          <a:xfrm rot="5400000">
            <a:off x="1361710" y="48040"/>
            <a:ext cx="4121879" cy="6731000"/>
          </a:xfrm>
          <a:prstGeom prst="corner">
            <a:avLst>
              <a:gd name="adj1" fmla="val 83884"/>
              <a:gd name="adj2" fmla="val 100000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5319" y="603945"/>
            <a:ext cx="6606049" cy="707886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震災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等への備えとして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、簡易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なリスク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診断・改善提案等を行う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震災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対策アドバイザーを派遣する事業を開始します。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169590" y="1960456"/>
            <a:ext cx="883146" cy="252048"/>
          </a:xfrm>
          <a:prstGeom prst="round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lIns="91415" tIns="45707" rIns="91415" bIns="45707" rtlCol="0" anchor="ctr"/>
          <a:lstStyle/>
          <a:p>
            <a:pPr algn="ctr"/>
            <a:r>
              <a:rPr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派遣費用</a:t>
            </a:r>
            <a:endParaRPr lang="ja-JP" altLang="en-US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169590" y="2291921"/>
            <a:ext cx="883146" cy="252048"/>
          </a:xfrm>
          <a:prstGeom prst="round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lIns="91415" tIns="45707" rIns="91415" bIns="45707" rtlCol="0" anchor="ctr"/>
          <a:lstStyle/>
          <a:p>
            <a:pPr algn="ctr"/>
            <a:r>
              <a: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派遣回数</a:t>
            </a:r>
            <a:endParaRPr lang="ja-JP" altLang="en-US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8" name="Picture 2" descr="http://www.pref.tottori.lg.jp/secure/632951/kensyo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2" y="151837"/>
            <a:ext cx="277614" cy="264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角丸四角形 28"/>
          <p:cNvSpPr/>
          <p:nvPr/>
        </p:nvSpPr>
        <p:spPr>
          <a:xfrm>
            <a:off x="169590" y="2613861"/>
            <a:ext cx="883146" cy="252048"/>
          </a:xfrm>
          <a:prstGeom prst="round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lIns="91415" tIns="45707" rIns="91415" bIns="45707" rtlCol="0" anchor="ctr"/>
          <a:lstStyle/>
          <a:p>
            <a:pPr algn="ctr"/>
            <a:r>
              <a: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事業内容</a:t>
            </a:r>
            <a:endParaRPr lang="ja-JP" altLang="en-US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37253" y="3398084"/>
            <a:ext cx="6568347" cy="80278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lang="en-US" altLang="ja-JP" sz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Bef>
                <a:spcPts val="100"/>
              </a:spcBef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震災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アドバイザー・・・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520552" y="3431307"/>
            <a:ext cx="5185048" cy="759182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marL="228600" indent="-228600">
              <a:lnSpc>
                <a:spcPts val="1300"/>
              </a:lnSpc>
              <a:buFont typeface="+mj-lt"/>
              <a:buAutoNum type="arabicPeriod"/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事業継続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主任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管理者（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BCAO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認定）、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また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BCMS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事業継続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マネジメントシステム）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の認証を取得している企業において中心と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なって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BCMS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運用を実践している者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28600" indent="-228600">
              <a:lnSpc>
                <a:spcPts val="1300"/>
              </a:lnSpc>
              <a:buFont typeface="+mj-lt"/>
              <a:buAutoNum type="arabicPeriod"/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防災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対策・リスク診断に関し高い知識を有すると認められ、リスク診断・評価業務に５年以上従事した経験がある者。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68760" y="4304928"/>
            <a:ext cx="5220816" cy="1169551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被害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予防・軽減のための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防災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設備、防災グッズの導入、機能維持、初動対応、従業員対応、復旧対応など</a:t>
            </a:r>
          </a:p>
          <a:p>
            <a:pPr>
              <a:lnSpc>
                <a:spcPts val="14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２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訓練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・リスク分析等</a:t>
            </a:r>
          </a:p>
          <a:p>
            <a:pPr>
              <a:lnSpc>
                <a:spcPts val="14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ハザードマップ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等の確認によるリスク分析、訓練・教育、防災体制、安全確保など</a:t>
            </a:r>
          </a:p>
          <a:p>
            <a:pPr>
              <a:lnSpc>
                <a:spcPts val="14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３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継続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震災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等が起こった際の社内体制、在庫、他社との連携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169590" y="4317670"/>
            <a:ext cx="1099170" cy="252048"/>
          </a:xfrm>
          <a:prstGeom prst="round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lIns="91415" tIns="45707" rIns="91415" bIns="45707" rtlCol="0" anchor="ctr"/>
          <a:lstStyle/>
          <a:p>
            <a:pPr algn="ctr"/>
            <a:r>
              <a: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リスク診断の内容</a:t>
            </a:r>
            <a:endParaRPr lang="ja-JP" altLang="en-US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6" y="5580202"/>
            <a:ext cx="5149607" cy="3075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672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4328</TotalTime>
  <Words>213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米田 康孝</dc:creator>
  <cp:lastModifiedBy>鳥取県庁</cp:lastModifiedBy>
  <cp:revision>302</cp:revision>
  <cp:lastPrinted>2017-04-12T00:42:58Z</cp:lastPrinted>
  <dcterms:created xsi:type="dcterms:W3CDTF">2014-06-30T01:41:44Z</dcterms:created>
  <dcterms:modified xsi:type="dcterms:W3CDTF">2017-04-12T05:16:00Z</dcterms:modified>
</cp:coreProperties>
</file>