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6469" r:id="rId1"/>
  </p:sldMasterIdLst>
  <p:notesMasterIdLst>
    <p:notesMasterId r:id="rId4"/>
  </p:notesMasterIdLst>
  <p:handoutMasterIdLst>
    <p:handoutMasterId r:id="rId5"/>
  </p:handoutMasterIdLst>
  <p:sldIdLst>
    <p:sldId id="474" r:id="rId2"/>
    <p:sldId id="475" r:id="rId3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b="1" 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D2BB7"/>
    <a:srgbClr val="29A765"/>
    <a:srgbClr val="CC0099"/>
    <a:srgbClr val="CC00FF"/>
    <a:srgbClr val="FFFF00"/>
    <a:srgbClr val="000099"/>
    <a:srgbClr val="FFCCFF"/>
    <a:srgbClr val="0000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4" autoAdjust="0"/>
    <p:restoredTop sz="95144" autoAdjust="0"/>
  </p:normalViewPr>
  <p:slideViewPr>
    <p:cSldViewPr snapToGrid="0" snapToObjects="1">
      <p:cViewPr>
        <p:scale>
          <a:sx n="77" d="100"/>
          <a:sy n="77" d="100"/>
        </p:scale>
        <p:origin x="-1728" y="12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19413" cy="493713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3"/>
            <a:ext cx="2919412" cy="493713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pPr>
              <a:defRPr/>
            </a:pPr>
            <a:fld id="{ECA379EC-9162-4388-A419-9692BF5C186D}" type="datetimeFigureOut">
              <a:rPr lang="ja-JP" altLang="en-US"/>
              <a:pPr>
                <a:defRPr/>
              </a:pPr>
              <a:t>2017/6/9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013"/>
            <a:ext cx="2919413" cy="493712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pPr>
              <a:defRPr/>
            </a:pPr>
            <a:fld id="{0E9AB226-039C-4AC3-AF56-0D0C8A8DCD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1094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0" tIns="45307" rIns="90620" bIns="45307" numCol="1" anchor="t" anchorCtr="0" compatLnSpc="1">
            <a:prstTxWarp prst="textNoShape">
              <a:avLst/>
            </a:prstTxWarp>
          </a:bodyPr>
          <a:lstStyle>
            <a:lvl1pPr defTabSz="906257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3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0" tIns="45307" rIns="90620" bIns="45307" numCol="1" anchor="t" anchorCtr="0" compatLnSpc="1">
            <a:prstTxWarp prst="textNoShape">
              <a:avLst/>
            </a:prstTxWarp>
          </a:bodyPr>
          <a:lstStyle>
            <a:lvl1pPr algn="r" defTabSz="906257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7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5963" y="741363"/>
            <a:ext cx="2770187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3" y="4686300"/>
            <a:ext cx="5389563" cy="443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0" tIns="45307" rIns="90620" bIns="453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0" tIns="45307" rIns="90620" bIns="45307" numCol="1" anchor="b" anchorCtr="0" compatLnSpc="1">
            <a:prstTxWarp prst="textNoShape">
              <a:avLst/>
            </a:prstTxWarp>
          </a:bodyPr>
          <a:lstStyle>
            <a:lvl1pPr defTabSz="906257">
              <a:defRPr sz="1200" b="0" i="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20" tIns="45307" rIns="90620" bIns="45307" numCol="1" anchor="b" anchorCtr="0" compatLnSpc="1">
            <a:prstTxWarp prst="textNoShape">
              <a:avLst/>
            </a:prstTxWarp>
          </a:bodyPr>
          <a:lstStyle>
            <a:lvl1pPr algn="r" defTabSz="906257">
              <a:defRPr sz="1200" b="0" i="0">
                <a:latin typeface="Arial" charset="0"/>
              </a:defRPr>
            </a:lvl1pPr>
          </a:lstStyle>
          <a:p>
            <a:pPr>
              <a:defRPr/>
            </a:pPr>
            <a:fld id="{BBC905DA-8C29-4E07-89C2-58F994ABD2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68619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604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7117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0119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98003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66188"/>
            <a:ext cx="6172200" cy="780203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7377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0523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903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4823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8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23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3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9231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6639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59190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64071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71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0118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3368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8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12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 b="0" i="0"/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55319" y="8316384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 b="0" i="0"/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1029" y="8316384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ja-JP" b="0" i="0"/>
          </a:p>
        </p:txBody>
      </p:sp>
    </p:spTree>
    <p:extLst>
      <p:ext uri="{BB962C8B-B14F-4D97-AF65-F5344CB8AC3E}">
        <p14:creationId xmlns:p14="http://schemas.microsoft.com/office/powerpoint/2010/main" val="53968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6470" r:id="rId1"/>
    <p:sldLayoutId id="2147516471" r:id="rId2"/>
    <p:sldLayoutId id="2147516472" r:id="rId3"/>
    <p:sldLayoutId id="2147516473" r:id="rId4"/>
    <p:sldLayoutId id="2147516474" r:id="rId5"/>
    <p:sldLayoutId id="2147516475" r:id="rId6"/>
    <p:sldLayoutId id="2147516476" r:id="rId7"/>
    <p:sldLayoutId id="2147516477" r:id="rId8"/>
    <p:sldLayoutId id="2147516478" r:id="rId9"/>
    <p:sldLayoutId id="2147516479" r:id="rId10"/>
    <p:sldLayoutId id="2147516480" r:id="rId11"/>
    <p:sldLayoutId id="21475164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-5913" y="-23903"/>
            <a:ext cx="6875691" cy="954107"/>
          </a:xfrm>
          <a:prstGeom prst="rect">
            <a:avLst/>
          </a:prstGeom>
          <a:solidFill>
            <a:srgbClr val="29A76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i="0" dirty="0" smtClean="0">
                <a:solidFill>
                  <a:schemeClr val="bg1"/>
                </a:solidFill>
                <a:latin typeface="+mj-ea"/>
                <a:ea typeface="+mj-ea"/>
              </a:rPr>
              <a:t>鳥取県アンテナショップ「まんぷく猫」</a:t>
            </a:r>
            <a:endParaRPr lang="en-US" altLang="ja-JP" sz="2800" i="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400" i="0" dirty="0" smtClean="0">
                <a:solidFill>
                  <a:schemeClr val="bg1"/>
                </a:solidFill>
                <a:latin typeface="+mj-ea"/>
                <a:ea typeface="+mj-ea"/>
              </a:rPr>
              <a:t>～ウラジオストク店～</a:t>
            </a:r>
            <a:endParaRPr lang="en-US" altLang="ja-JP" sz="2400" i="0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5913" y="1386669"/>
            <a:ext cx="68521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「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御社の自慢の商品が、ロシアでどう評価されるのか？」を、手軽に確認できる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サービスと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して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、ウラジオストクに鳥取県アンテナショップを新たに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開設しました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。</a:t>
            </a:r>
            <a:endParaRPr lang="en-US" altLang="ja-JP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ウラジオストク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の目抜き通りの一階に位置しており、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ウラジオストクビジネスセンター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の職員が、市場調査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、販売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、ロシア側販売先との商談を行います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。ロシア</a:t>
            </a:r>
            <a:r>
              <a:rPr lang="ja-JP" altLang="en-US" b="0" i="0" dirty="0">
                <a:latin typeface="+mj-ea"/>
                <a:ea typeface="+mj-ea"/>
                <a:cs typeface="メイリオ" panose="020B0604030504040204" pitchFamily="50" charset="-128"/>
              </a:rPr>
              <a:t>への販売拡大の「玄関口」として、是非、アンテナショップを御活用ください。</a:t>
            </a:r>
            <a:endParaRPr lang="en-US" altLang="ja-JP" b="0" i="0" dirty="0">
              <a:latin typeface="+mj-ea"/>
              <a:ea typeface="+mj-ea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1322172" y="5560541"/>
            <a:ext cx="914400" cy="9144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+mj-ea"/>
              <a:ea typeface="+mj-ea"/>
            </a:endParaRPr>
          </a:p>
        </p:txBody>
      </p:sp>
      <p:sp>
        <p:nvSpPr>
          <p:cNvPr id="40" name="円/楕円 39"/>
          <p:cNvSpPr/>
          <p:nvPr/>
        </p:nvSpPr>
        <p:spPr bwMode="auto">
          <a:xfrm>
            <a:off x="222569" y="2901340"/>
            <a:ext cx="2014003" cy="694477"/>
          </a:xfrm>
          <a:prstGeom prst="ellipse">
            <a:avLst/>
          </a:prstGeom>
          <a:solidFill>
            <a:srgbClr val="FFFF00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i="0" dirty="0">
                <a:solidFill>
                  <a:srgbClr val="000099"/>
                </a:solidFill>
                <a:latin typeface="+mj-ea"/>
                <a:ea typeface="+mj-ea"/>
                <a:cs typeface="メイリオ" panose="020B0604030504040204" pitchFamily="50" charset="-128"/>
              </a:rPr>
              <a:t>市場調査</a:t>
            </a:r>
            <a:endParaRPr kumimoji="1" lang="en-US" altLang="ja-JP" sz="120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41" name="円/楕円 40"/>
          <p:cNvSpPr/>
          <p:nvPr/>
        </p:nvSpPr>
        <p:spPr bwMode="auto">
          <a:xfrm>
            <a:off x="234779" y="3673526"/>
            <a:ext cx="2508421" cy="651337"/>
          </a:xfrm>
          <a:prstGeom prst="ellipse">
            <a:avLst/>
          </a:prstGeom>
          <a:solidFill>
            <a:srgbClr val="FFFF00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+mj-ea"/>
                <a:ea typeface="+mj-ea"/>
                <a:cs typeface="メイリオ" panose="020B0604030504040204" pitchFamily="50" charset="-128"/>
              </a:rPr>
              <a:t>ロシア側との個別商談</a:t>
            </a: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135996" y="2732386"/>
            <a:ext cx="6452723" cy="169133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200" b="0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+mj-ea"/>
              <a:ea typeface="+mj-ea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2136425" y="2528884"/>
            <a:ext cx="2199502" cy="456430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00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+mj-ea"/>
                <a:ea typeface="+mj-ea"/>
                <a:cs typeface="メイリオ" panose="020B0604030504040204" pitchFamily="50" charset="-128"/>
              </a:rPr>
              <a:t>サービス内容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9" y="4489782"/>
            <a:ext cx="672453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i="0" dirty="0" smtClean="0">
                <a:solidFill>
                  <a:srgbClr val="0033CC"/>
                </a:solidFill>
                <a:latin typeface="+mj-ea"/>
                <a:ea typeface="+mj-ea"/>
                <a:cs typeface="メイリオ" panose="020B0604030504040204" pitchFamily="50" charset="-128"/>
              </a:rPr>
              <a:t>（１）出展資格</a:t>
            </a:r>
            <a:endParaRPr lang="en-US" altLang="ja-JP" sz="1200" i="0" dirty="0" smtClean="0">
              <a:solidFill>
                <a:srgbClr val="0033CC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　鳥取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県内に事業所を有する企業・団体等 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endParaRPr lang="en-US" altLang="ja-JP" sz="1200" i="0" dirty="0">
              <a:solidFill>
                <a:srgbClr val="0033CC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i="0" dirty="0" smtClean="0">
                <a:solidFill>
                  <a:srgbClr val="0033CC"/>
                </a:solidFill>
                <a:latin typeface="+mj-ea"/>
                <a:ea typeface="+mj-ea"/>
                <a:cs typeface="メイリオ" panose="020B0604030504040204" pitchFamily="50" charset="-128"/>
              </a:rPr>
              <a:t>（２）費用負担</a:t>
            </a:r>
            <a:endParaRPr lang="en-US" altLang="ja-JP" sz="1200" i="0" dirty="0" smtClean="0">
              <a:solidFill>
                <a:srgbClr val="0033CC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県</a:t>
            </a:r>
            <a:r>
              <a:rPr lang="en-US" altLang="ja-JP" sz="1200" b="0" i="0" dirty="0"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　アンテナショップのスペースレンタル料</a:t>
            </a:r>
          </a:p>
          <a:p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企業</a:t>
            </a:r>
            <a:r>
              <a:rPr lang="en-US" altLang="ja-JP" sz="1200" b="0" i="0" dirty="0"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輸送費用（日本国内発地からアンテナショップまで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）</a:t>
            </a:r>
            <a:endParaRPr lang="en-US" altLang="ja-JP" sz="1200" b="0" i="0" dirty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              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ロシア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輸入関税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、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en-US" altLang="ja-JP" sz="1200" b="0" i="0" dirty="0">
                <a:latin typeface="+mj-ea"/>
                <a:ea typeface="+mj-ea"/>
                <a:cs typeface="メイリオ" panose="020B0604030504040204" pitchFamily="50" charset="-128"/>
              </a:rPr>
              <a:t> 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             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関税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同盟適合規格の取得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費用</a:t>
            </a:r>
            <a:endParaRPr lang="ja-JP" altLang="en-US" sz="1200" b="0" i="0" dirty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※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申込企業が、ウラジオストクを訪問されて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、アンテナショップで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 販促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をされる場合は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、申込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企業の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負担でご対応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ください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。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i="0" dirty="0" smtClean="0">
                <a:solidFill>
                  <a:srgbClr val="0033CC"/>
                </a:solidFill>
                <a:latin typeface="+mj-ea"/>
                <a:ea typeface="+mj-ea"/>
                <a:cs typeface="メイリオ" panose="020B0604030504040204" pitchFamily="50" charset="-128"/>
              </a:rPr>
              <a:t>（３）販売・展示条件</a:t>
            </a:r>
            <a:endParaRPr lang="en-US" altLang="ja-JP" sz="1200" i="0" dirty="0" smtClean="0">
              <a:solidFill>
                <a:srgbClr val="0033CC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・原則、５ヶ月間とします（応募状況によって延長可能）</a:t>
            </a: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・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販売をされる場合、売上げの１０％を北海道総合商事（株）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へ支払う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必要があります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。　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　　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（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販売条件の詳細は、北海道総合商事（株）と県内企業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との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調整になります）</a:t>
            </a: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※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販売を伴わない出展の場合は、上記（１）の費用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負担のみ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です。　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i="0" dirty="0">
                <a:solidFill>
                  <a:srgbClr val="0033CC"/>
                </a:solidFill>
                <a:latin typeface="+mj-ea"/>
                <a:cs typeface="メイリオ" panose="020B0604030504040204" pitchFamily="50" charset="-128"/>
              </a:rPr>
              <a:t>（３</a:t>
            </a:r>
            <a:r>
              <a:rPr lang="ja-JP" altLang="en-US" sz="1200" i="0" dirty="0" smtClean="0">
                <a:solidFill>
                  <a:srgbClr val="0033CC"/>
                </a:solidFill>
                <a:latin typeface="+mj-ea"/>
                <a:cs typeface="メイリオ" panose="020B0604030504040204" pitchFamily="50" charset="-128"/>
              </a:rPr>
              <a:t>）</a:t>
            </a:r>
            <a:r>
              <a:rPr lang="ja-JP" altLang="en-US" sz="1200" i="0" dirty="0">
                <a:solidFill>
                  <a:srgbClr val="0033CC"/>
                </a:solidFill>
                <a:latin typeface="+mj-ea"/>
                <a:cs typeface="メイリオ" panose="020B0604030504040204" pitchFamily="50" charset="-128"/>
              </a:rPr>
              <a:t>申込み</a:t>
            </a:r>
            <a:endParaRPr lang="en-US" altLang="ja-JP" sz="1200" b="0" i="0" dirty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申込書にてお申込みください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。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en-US" altLang="ja-JP" sz="1200" b="0" i="0" dirty="0">
                <a:latin typeface="+mj-ea"/>
                <a:ea typeface="+mj-ea"/>
                <a:cs typeface="メイリオ" panose="020B0604030504040204" pitchFamily="50" charset="-128"/>
              </a:rPr>
              <a:t> 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 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申込書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の内容は、鳥取県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ウラジオストクビジネスサポートセンター（北海道総合商事（株））と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en-US" altLang="ja-JP" sz="1200" b="0" i="0" dirty="0">
                <a:latin typeface="+mj-ea"/>
                <a:ea typeface="+mj-ea"/>
                <a:cs typeface="メイリオ" panose="020B0604030504040204" pitchFamily="50" charset="-128"/>
              </a:rPr>
              <a:t> 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 </a:t>
            </a:r>
            <a:r>
              <a:rPr lang="ja-JP" altLang="en-US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情報共有します。</a:t>
            </a:r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r>
              <a:rPr lang="en-US" altLang="ja-JP" sz="1200" b="0" i="0" dirty="0" smtClean="0">
                <a:latin typeface="+mj-ea"/>
                <a:ea typeface="+mj-ea"/>
                <a:cs typeface="メイリオ" panose="020B0604030504040204" pitchFamily="50" charset="-128"/>
              </a:rPr>
              <a:t>※ </a:t>
            </a:r>
            <a:r>
              <a:rPr lang="ja-JP" altLang="en-US" sz="1200" b="0" i="0" dirty="0">
                <a:latin typeface="+mj-ea"/>
                <a:ea typeface="+mj-ea"/>
                <a:cs typeface="メイリオ" panose="020B0604030504040204" pitchFamily="50" charset="-128"/>
              </a:rPr>
              <a:t>申込多数の場合は、先着順とします。</a:t>
            </a:r>
          </a:p>
          <a:p>
            <a:endParaRPr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  <a:p>
            <a:r>
              <a:rPr lang="en-US" altLang="ja-JP" sz="1200" b="0" i="0" dirty="0" smtClean="0">
                <a:latin typeface="+mj-ea"/>
              </a:rPr>
              <a:t>※</a:t>
            </a:r>
            <a:r>
              <a:rPr lang="ja-JP" altLang="en-US" sz="1200" b="0" i="0" dirty="0">
                <a:latin typeface="+mj-ea"/>
              </a:rPr>
              <a:t>「まんぷく猫」には、本県企業のものの他に</a:t>
            </a:r>
            <a:r>
              <a:rPr lang="ja-JP" altLang="en-US" sz="1200" b="0" i="0" dirty="0" smtClean="0">
                <a:latin typeface="+mj-ea"/>
              </a:rPr>
              <a:t>、北海道</a:t>
            </a:r>
            <a:r>
              <a:rPr lang="ja-JP" altLang="en-US" sz="1200" b="0" i="0" dirty="0">
                <a:latin typeface="+mj-ea"/>
              </a:rPr>
              <a:t>等の商品のアンテナショップも併設しています。</a:t>
            </a:r>
            <a:endParaRPr lang="ja-JP" altLang="en-US" sz="1200" b="0" i="0" dirty="0">
              <a:latin typeface="+mj-ea"/>
              <a:cs typeface="メイリオ" panose="020B0604030504040204" pitchFamily="50" charset="-128"/>
            </a:endParaRPr>
          </a:p>
          <a:p>
            <a:endParaRPr kumimoji="1" lang="en-US" altLang="ja-JP" sz="1200" b="0" i="0" dirty="0" smtClean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42" name="円/楕円 41"/>
          <p:cNvSpPr/>
          <p:nvPr/>
        </p:nvSpPr>
        <p:spPr bwMode="auto">
          <a:xfrm>
            <a:off x="4381683" y="3668384"/>
            <a:ext cx="2056188" cy="656479"/>
          </a:xfrm>
          <a:prstGeom prst="ellipse">
            <a:avLst/>
          </a:prstGeom>
          <a:solidFill>
            <a:srgbClr val="FFFF00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600" i="0" dirty="0">
                <a:solidFill>
                  <a:srgbClr val="000099"/>
                </a:solidFill>
                <a:latin typeface="+mj-ea"/>
                <a:ea typeface="+mj-ea"/>
                <a:cs typeface="メイリオ" panose="020B0604030504040204" pitchFamily="50" charset="-128"/>
              </a:rPr>
              <a:t>商品展示</a:t>
            </a:r>
            <a:endParaRPr lang="en-US" altLang="ja-JP" sz="1600" i="0" dirty="0" smtClean="0">
              <a:solidFill>
                <a:srgbClr val="000099"/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38" name="円/楕円 37"/>
          <p:cNvSpPr/>
          <p:nvPr/>
        </p:nvSpPr>
        <p:spPr bwMode="auto">
          <a:xfrm>
            <a:off x="4381682" y="2925272"/>
            <a:ext cx="2056189" cy="682902"/>
          </a:xfrm>
          <a:prstGeom prst="ellipse">
            <a:avLst/>
          </a:prstGeom>
          <a:solidFill>
            <a:srgbClr val="FFFF00"/>
          </a:solidFill>
          <a:ln w="158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+mj-ea"/>
                <a:ea typeface="+mj-ea"/>
                <a:cs typeface="メイリオ" panose="020B0604030504040204" pitchFamily="50" charset="-128"/>
              </a:rPr>
              <a:t>商品販売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364" y="3423900"/>
            <a:ext cx="891231" cy="935792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111" y="3018852"/>
            <a:ext cx="814754" cy="753529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0" y="930203"/>
            <a:ext cx="6846219" cy="43088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200" i="0" spc="50" dirty="0">
                <a:ln w="11430"/>
                <a:solidFill>
                  <a:srgbClr val="FD2BB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テスト販売、マーケティング調査等で御活用ください</a:t>
            </a:r>
            <a:endParaRPr kumimoji="1" lang="ja-JP" altLang="en-US" sz="2200" spc="50" dirty="0">
              <a:ln w="11430"/>
              <a:solidFill>
                <a:srgbClr val="FD2BB7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309" y="4828781"/>
            <a:ext cx="2557982" cy="146352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4433634" y="6371724"/>
            <a:ext cx="2291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0" i="0" dirty="0" smtClean="0"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アンテナショップ内の様子</a:t>
            </a:r>
            <a:r>
              <a:rPr kumimoji="1" lang="en-US" altLang="ja-JP" b="0" i="0" dirty="0" smtClean="0"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  <a:endParaRPr kumimoji="1" lang="ja-JP" altLang="en-US" b="0" i="0" dirty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166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02301" y="18808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0" i="0" dirty="0" smtClean="0"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kumimoji="1"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地図</a:t>
            </a:r>
            <a:r>
              <a:rPr kumimoji="1" lang="en-US" altLang="ja-JP" b="0" i="0" dirty="0" smtClean="0"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  <a:endParaRPr kumimoji="1" lang="ja-JP" altLang="en-US" b="0" i="0" dirty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66749" y="6112988"/>
            <a:ext cx="2477609" cy="1858206"/>
          </a:xfrm>
          <a:prstGeom prst="rect">
            <a:avLst/>
          </a:prstGeom>
        </p:spPr>
      </p:pic>
      <p:sp>
        <p:nvSpPr>
          <p:cNvPr id="58" name="TextBox 5"/>
          <p:cNvSpPr txBox="1"/>
          <p:nvPr/>
        </p:nvSpPr>
        <p:spPr>
          <a:xfrm>
            <a:off x="155437" y="4541334"/>
            <a:ext cx="65733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0" i="0" dirty="0">
                <a:latin typeface="+mj-ea"/>
                <a:ea typeface="+mj-ea"/>
              </a:rPr>
              <a:t>≪所在地の詳細</a:t>
            </a:r>
            <a:r>
              <a:rPr lang="ja-JP" altLang="en-US" b="0" i="0" dirty="0" smtClean="0">
                <a:latin typeface="+mj-ea"/>
                <a:ea typeface="+mj-ea"/>
              </a:rPr>
              <a:t>≫ </a:t>
            </a:r>
            <a:endParaRPr lang="en-US" altLang="ja-JP" b="0" i="0" dirty="0" smtClean="0">
              <a:latin typeface="+mj-ea"/>
              <a:ea typeface="+mj-ea"/>
            </a:endParaRPr>
          </a:p>
          <a:p>
            <a:r>
              <a:rPr lang="ja-JP" altLang="en-US" b="0" i="0" dirty="0" smtClean="0">
                <a:latin typeface="+mj-ea"/>
                <a:ea typeface="+mj-ea"/>
              </a:rPr>
              <a:t>　住所： </a:t>
            </a:r>
            <a:r>
              <a:rPr lang="en-US" altLang="ja-JP" b="0" i="0" dirty="0" smtClean="0">
                <a:latin typeface="+mj-ea"/>
                <a:ea typeface="+mj-ea"/>
              </a:rPr>
              <a:t>5, </a:t>
            </a:r>
            <a:r>
              <a:rPr lang="en-US" altLang="ja-JP" b="0" i="0" dirty="0" err="1" smtClean="0">
                <a:latin typeface="+mj-ea"/>
                <a:ea typeface="+mj-ea"/>
              </a:rPr>
              <a:t>Krasnoznamyonnyi</a:t>
            </a:r>
            <a:r>
              <a:rPr lang="en-US" altLang="ja-JP" b="0" i="0" dirty="0">
                <a:latin typeface="+mj-ea"/>
                <a:ea typeface="+mj-ea"/>
              </a:rPr>
              <a:t> </a:t>
            </a:r>
            <a:r>
              <a:rPr lang="en-US" altLang="ja-JP" b="0" i="0" dirty="0" err="1" smtClean="0">
                <a:latin typeface="+mj-ea"/>
                <a:ea typeface="+mj-ea"/>
              </a:rPr>
              <a:t>Pereulok</a:t>
            </a:r>
            <a:r>
              <a:rPr lang="en-US" altLang="ja-JP" b="0" i="0" dirty="0" smtClean="0">
                <a:latin typeface="+mj-ea"/>
                <a:ea typeface="+mj-ea"/>
              </a:rPr>
              <a:t>, City of Vladivostok, </a:t>
            </a:r>
            <a:r>
              <a:rPr lang="en-US" altLang="ja-JP" b="0" i="0" dirty="0" err="1" smtClean="0">
                <a:latin typeface="+mj-ea"/>
                <a:ea typeface="+mj-ea"/>
              </a:rPr>
              <a:t>Primorsky</a:t>
            </a:r>
            <a:r>
              <a:rPr lang="en-US" altLang="ja-JP" b="0" i="0" dirty="0" smtClean="0">
                <a:latin typeface="+mj-ea"/>
                <a:ea typeface="+mj-ea"/>
              </a:rPr>
              <a:t> </a:t>
            </a:r>
            <a:r>
              <a:rPr lang="en-US" altLang="ja-JP" b="0" i="0" dirty="0" err="1" smtClean="0">
                <a:latin typeface="+mj-ea"/>
                <a:ea typeface="+mj-ea"/>
              </a:rPr>
              <a:t>Krai</a:t>
            </a:r>
            <a:r>
              <a:rPr lang="ja-JP" altLang="en-US" b="0" i="0" dirty="0">
                <a:latin typeface="+mj-ea"/>
                <a:ea typeface="+mj-ea"/>
              </a:rPr>
              <a:t>　　</a:t>
            </a:r>
            <a:endParaRPr lang="en-US" altLang="ja-JP" b="0" i="0" dirty="0">
              <a:latin typeface="+mj-ea"/>
              <a:ea typeface="+mj-ea"/>
            </a:endParaRPr>
          </a:p>
          <a:p>
            <a:r>
              <a:rPr lang="ja-JP" altLang="en-US" b="0" i="0" dirty="0" smtClean="0">
                <a:latin typeface="+mj-ea"/>
                <a:ea typeface="+mj-ea"/>
              </a:rPr>
              <a:t>　・</a:t>
            </a:r>
            <a:r>
              <a:rPr lang="ja-JP" altLang="en-US" b="0" i="0" dirty="0">
                <a:latin typeface="+mj-ea"/>
                <a:ea typeface="+mj-ea"/>
              </a:rPr>
              <a:t>ウラジオストク中央広場から徒歩２分。</a:t>
            </a:r>
            <a:endParaRPr lang="en-US" altLang="ja-JP" b="0" i="0" dirty="0">
              <a:latin typeface="+mj-ea"/>
              <a:ea typeface="+mj-ea"/>
            </a:endParaRPr>
          </a:p>
          <a:p>
            <a:r>
              <a:rPr lang="ja-JP" altLang="en-US" b="0" i="0" dirty="0" smtClean="0">
                <a:latin typeface="+mj-ea"/>
                <a:ea typeface="+mj-ea"/>
              </a:rPr>
              <a:t>　・</a:t>
            </a:r>
            <a:r>
              <a:rPr lang="ja-JP" altLang="en-US" b="0" i="0" dirty="0">
                <a:latin typeface="+mj-ea"/>
                <a:ea typeface="+mj-ea"/>
              </a:rPr>
              <a:t>半径１００ｍ以内に、市役所</a:t>
            </a:r>
            <a:r>
              <a:rPr lang="ja-JP" altLang="en-US" b="0" i="0" dirty="0" smtClean="0">
                <a:latin typeface="+mj-ea"/>
                <a:ea typeface="+mj-ea"/>
              </a:rPr>
              <a:t>やヒュンダイホテル、センタービル</a:t>
            </a:r>
            <a:r>
              <a:rPr lang="ja-JP" altLang="en-US" b="0" i="0" dirty="0">
                <a:latin typeface="+mj-ea"/>
                <a:ea typeface="+mj-ea"/>
              </a:rPr>
              <a:t>が立ち並びます。</a:t>
            </a:r>
            <a:endParaRPr lang="en-US" altLang="ja-JP" b="0" i="0" dirty="0">
              <a:latin typeface="+mj-ea"/>
              <a:ea typeface="+mj-ea"/>
            </a:endParaRPr>
          </a:p>
          <a:p>
            <a:r>
              <a:rPr lang="ja-JP" altLang="en-US" b="0" i="0" dirty="0" smtClean="0">
                <a:latin typeface="+mj-ea"/>
                <a:ea typeface="+mj-ea"/>
              </a:rPr>
              <a:t>　・</a:t>
            </a:r>
            <a:r>
              <a:rPr lang="ja-JP" altLang="en-US" b="0" i="0" dirty="0">
                <a:latin typeface="+mj-ea"/>
                <a:ea typeface="+mj-ea"/>
              </a:rPr>
              <a:t>バス停があり、多くの通勤客など人目に付きやすい立地です</a:t>
            </a:r>
            <a:r>
              <a:rPr lang="ja-JP" altLang="en-US" b="0" i="0" dirty="0" smtClean="0">
                <a:latin typeface="+mj-ea"/>
                <a:ea typeface="+mj-ea"/>
              </a:rPr>
              <a:t>。</a:t>
            </a:r>
            <a:endParaRPr lang="en-US" altLang="ja-JP" b="0" i="0" dirty="0">
              <a:latin typeface="+mj-ea"/>
              <a:ea typeface="+mj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20051" y="5774672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0" i="0" dirty="0" smtClean="0"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lang="ja-JP" altLang="en-US" b="0" i="0" dirty="0" smtClean="0">
                <a:latin typeface="+mj-ea"/>
                <a:ea typeface="+mj-ea"/>
                <a:cs typeface="メイリオ" panose="020B0604030504040204" pitchFamily="50" charset="-128"/>
              </a:rPr>
              <a:t>周辺写真</a:t>
            </a:r>
            <a:r>
              <a:rPr kumimoji="1" lang="en-US" altLang="ja-JP" b="0" i="0" dirty="0" smtClean="0"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  <a:endParaRPr kumimoji="1" lang="ja-JP" altLang="en-US" b="0" i="0" dirty="0"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02301" y="503928"/>
            <a:ext cx="6200281" cy="3975508"/>
            <a:chOff x="302301" y="503928"/>
            <a:chExt cx="6200281" cy="3975508"/>
          </a:xfrm>
        </p:grpSpPr>
        <p:pic>
          <p:nvPicPr>
            <p:cNvPr id="41" name="図 4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2301" y="503928"/>
              <a:ext cx="6200281" cy="3975508"/>
            </a:xfrm>
            <a:prstGeom prst="rect">
              <a:avLst/>
            </a:prstGeom>
          </p:spPr>
        </p:pic>
        <p:sp>
          <p:nvSpPr>
            <p:cNvPr id="46" name="AutoShape 78"/>
            <p:cNvSpPr>
              <a:spLocks/>
            </p:cNvSpPr>
            <p:nvPr/>
          </p:nvSpPr>
          <p:spPr bwMode="auto">
            <a:xfrm>
              <a:off x="4044360" y="503928"/>
              <a:ext cx="2021290" cy="505031"/>
            </a:xfrm>
            <a:prstGeom prst="borderCallout2">
              <a:avLst>
                <a:gd name="adj1" fmla="val 97431"/>
                <a:gd name="adj2" fmla="val 19512"/>
                <a:gd name="adj3" fmla="val 169926"/>
                <a:gd name="adj4" fmla="val 27501"/>
                <a:gd name="adj5" fmla="val 295036"/>
                <a:gd name="adj6" fmla="val 10155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 type="stealth" w="med" len="med"/>
            </a:ln>
          </p:spPr>
          <p:txBody>
            <a:bodyPr lIns="74295" tIns="8890" rIns="74295" bIns="8890"/>
            <a:lstStyle>
              <a:lvl1pPr algn="l"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dirty="0" smtClean="0">
                  <a:latin typeface="+mj-ea"/>
                  <a:ea typeface="+mj-ea"/>
                  <a:cs typeface="Times New Roman" pitchFamily="18" charset="0"/>
                </a:rPr>
                <a:t>鳥取県アンテナショップ</a:t>
              </a:r>
              <a:endParaRPr lang="en-US" altLang="ja-JP" sz="1400" dirty="0" smtClean="0">
                <a:latin typeface="+mj-ea"/>
                <a:ea typeface="+mj-ea"/>
                <a:cs typeface="Times New Roman" pitchFamily="18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dirty="0" smtClean="0">
                  <a:latin typeface="+mj-ea"/>
                  <a:ea typeface="+mj-ea"/>
                  <a:cs typeface="Times New Roman" pitchFamily="18" charset="0"/>
                </a:rPr>
                <a:t>「まんぷく猫」</a:t>
              </a:r>
              <a:endParaRPr lang="en-US" altLang="ja-JP" sz="1400" dirty="0" smtClean="0">
                <a:latin typeface="+mj-ea"/>
                <a:ea typeface="+mj-ea"/>
                <a:cs typeface="Times New Roman" pitchFamily="18" charset="0"/>
              </a:endParaRPr>
            </a:p>
          </p:txBody>
        </p:sp>
        <p:sp>
          <p:nvSpPr>
            <p:cNvPr id="9" name="星 5 8"/>
            <p:cNvSpPr/>
            <p:nvPr/>
          </p:nvSpPr>
          <p:spPr bwMode="auto">
            <a:xfrm>
              <a:off x="4044359" y="1956101"/>
              <a:ext cx="321277" cy="326117"/>
            </a:xfrm>
            <a:prstGeom prst="star5">
              <a:avLst>
                <a:gd name="adj" fmla="val 14209"/>
                <a:gd name="hf" fmla="val 105146"/>
                <a:gd name="vf" fmla="val 110557"/>
              </a:avLst>
            </a:prstGeom>
            <a:solidFill>
              <a:srgbClr val="FF0000"/>
            </a:solidFill>
            <a:ln>
              <a:noFill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HGPｺﾞｼｯｸE" pitchFamily="50" charset="-128"/>
                <a:ea typeface="HGPｺﾞｼｯｸE" pitchFamily="50" charset="-128"/>
              </a:endParaRPr>
            </a:p>
          </p:txBody>
        </p:sp>
      </p:grp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108" y="5809971"/>
            <a:ext cx="1619619" cy="2159491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 bwMode="auto">
          <a:xfrm>
            <a:off x="195072" y="8247156"/>
            <a:ext cx="1661007" cy="64255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ja-JP" altLang="en-US" sz="1600" i="0" dirty="0" smtClean="0">
                <a:solidFill>
                  <a:schemeClr val="bg1"/>
                </a:solidFill>
                <a:latin typeface="+mj-ea"/>
                <a:cs typeface="Meiryo UI" panose="020B0604030504040204" pitchFamily="50" charset="-128"/>
              </a:rPr>
              <a:t>申込み</a:t>
            </a:r>
            <a:endParaRPr lang="en-US" altLang="ja-JP" sz="1600" i="0" dirty="0">
              <a:solidFill>
                <a:schemeClr val="bg1"/>
              </a:solidFill>
              <a:latin typeface="+mj-ea"/>
              <a:cs typeface="Meiryo UI" panose="020B0604030504040204" pitchFamily="50" charset="-128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ja-JP" altLang="en-US" sz="1600" i="0" dirty="0" smtClean="0">
                <a:solidFill>
                  <a:schemeClr val="bg1"/>
                </a:solidFill>
                <a:latin typeface="+mj-ea"/>
                <a:cs typeface="Meiryo UI" panose="020B0604030504040204" pitchFamily="50" charset="-128"/>
              </a:rPr>
              <a:t>お問い合わせ</a:t>
            </a:r>
            <a:endParaRPr lang="en-US" altLang="ja-JP" sz="1600" i="0" dirty="0" smtClean="0">
              <a:solidFill>
                <a:schemeClr val="bg1"/>
              </a:solidFill>
              <a:latin typeface="+mj-ea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15297" y="8220645"/>
            <a:ext cx="4813522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ja-JP" altLang="en-US" b="0" i="0" dirty="0">
                <a:latin typeface="ＭＳ Ｐゴシック" panose="020B0600070205080204" pitchFamily="50" charset="-128"/>
              </a:rPr>
              <a:t>鳥取県商工労働部　通商物流課　担当：清水・村山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ja-JP" altLang="en-US" b="0" i="0" dirty="0" smtClean="0">
                <a:latin typeface="ＭＳ Ｐゴシック" panose="020B0600070205080204" pitchFamily="50" charset="-128"/>
              </a:rPr>
              <a:t>電話</a:t>
            </a:r>
            <a:r>
              <a:rPr lang="en-US" altLang="ja-JP" b="0" i="0" dirty="0">
                <a:latin typeface="ＭＳ Ｐゴシック" panose="020B0600070205080204" pitchFamily="50" charset="-128"/>
              </a:rPr>
              <a:t>:0857-26-7660 FAX:0857-26-8117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ja-JP" altLang="en-US" b="0" i="0" dirty="0" smtClean="0">
                <a:latin typeface="ＭＳ Ｐゴシック" panose="020B0600070205080204" pitchFamily="50" charset="-128"/>
              </a:rPr>
              <a:t>メール</a:t>
            </a:r>
            <a:r>
              <a:rPr lang="ja-JP" altLang="en-US" b="0" i="0" dirty="0">
                <a:latin typeface="ＭＳ Ｐゴシック" panose="020B0600070205080204" pitchFamily="50" charset="-128"/>
              </a:rPr>
              <a:t>：</a:t>
            </a:r>
            <a:r>
              <a:rPr lang="en-US" altLang="ja-JP" b="0" i="0" dirty="0">
                <a:latin typeface="ＭＳ Ｐゴシック" panose="020B0600070205080204" pitchFamily="50" charset="-128"/>
              </a:rPr>
              <a:t>tsushou-butsuryu@pref.tottori.lg.jp</a:t>
            </a:r>
          </a:p>
        </p:txBody>
      </p:sp>
    </p:spTree>
    <p:extLst>
      <p:ext uri="{BB962C8B-B14F-4D97-AF65-F5344CB8AC3E}">
        <p14:creationId xmlns:p14="http://schemas.microsoft.com/office/powerpoint/2010/main" val="18355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HGPｺﾞｼｯｸE" pitchFamily="50" charset="-128"/>
            <a:ea typeface="HGPｺﾞｼｯｸE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HGPｺﾞｼｯｸE" pitchFamily="50" charset="-128"/>
            <a:ea typeface="HGPｺﾞｼｯｸE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25088</TotalTime>
  <Words>64</Words>
  <Application>Microsoft Office PowerPoint</Application>
  <PresentationFormat>画面に合わせる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5_標準デザイン</vt:lpstr>
      <vt:lpstr>PowerPoint プレゼンテーション</vt:lpstr>
      <vt:lpstr>PowerPoint プレゼンテーション</vt:lpstr>
    </vt:vector>
  </TitlesOfParts>
  <Company>鳥取県庁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鳥取県庁</dc:creator>
  <cp:lastModifiedBy>鳥取県庁</cp:lastModifiedBy>
  <cp:revision>1866</cp:revision>
  <cp:lastPrinted>2017-06-08T23:36:40Z</cp:lastPrinted>
  <dcterms:created xsi:type="dcterms:W3CDTF">2007-10-18T11:11:56Z</dcterms:created>
  <dcterms:modified xsi:type="dcterms:W3CDTF">2017-06-08T23:53:33Z</dcterms:modified>
</cp:coreProperties>
</file>