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7"/>
  </p:notesMasterIdLst>
  <p:handoutMasterIdLst>
    <p:handoutMasterId r:id="rId8"/>
  </p:handoutMasterIdLst>
  <p:sldIdLst>
    <p:sldId id="981" r:id="rId5"/>
    <p:sldId id="982" r:id="rId6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  <a:srgbClr val="C40031"/>
    <a:srgbClr val="FF4F4F"/>
    <a:srgbClr val="E46C0A"/>
    <a:srgbClr val="2E73B2"/>
    <a:srgbClr val="2353A1"/>
    <a:srgbClr val="4F81BD"/>
    <a:srgbClr val="FFFF99"/>
    <a:srgbClr val="FFF000"/>
    <a:srgbClr val="D3E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>
        <p:scale>
          <a:sx n="120" d="100"/>
          <a:sy n="120" d="100"/>
        </p:scale>
        <p:origin x="-984" y="3708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049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4534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7947"/>
            <a:ext cx="7200900" cy="10297144"/>
          </a:xfrm>
          <a:prstGeom prst="rect">
            <a:avLst/>
          </a:prstGeom>
          <a:solidFill>
            <a:srgbClr val="D3ED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0" y="8086095"/>
            <a:ext cx="7200900" cy="2252268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8" y="7520572"/>
            <a:ext cx="1148927" cy="1094671"/>
          </a:xfrm>
          <a:prstGeom prst="rect">
            <a:avLst/>
          </a:prstGeom>
        </p:spPr>
      </p:pic>
      <p:sp>
        <p:nvSpPr>
          <p:cNvPr id="5" name="フローチャート: 書類 4"/>
          <p:cNvSpPr/>
          <p:nvPr/>
        </p:nvSpPr>
        <p:spPr>
          <a:xfrm>
            <a:off x="0" y="0"/>
            <a:ext cx="7200900" cy="2034171"/>
          </a:xfrm>
          <a:prstGeom prst="flowChartDocument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06" y="35194"/>
            <a:ext cx="3001603" cy="342793"/>
          </a:xfrm>
          <a:prstGeom prst="rect">
            <a:avLst/>
          </a:prstGeom>
          <a:noFill/>
        </p:spPr>
        <p:txBody>
          <a:bodyPr wrap="none" lIns="95637" tIns="47819" rIns="95637" bIns="47819" rtlCol="0">
            <a:spAutoFit/>
          </a:bodyPr>
          <a:lstStyle/>
          <a:p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障害福祉サービス等事業者さまへ</a:t>
            </a:r>
            <a:endParaRPr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44805" y="1322600"/>
            <a:ext cx="6912030" cy="1791691"/>
          </a:xfrm>
          <a:prstGeom prst="roundRect">
            <a:avLst>
              <a:gd name="adj" fmla="val 8237"/>
            </a:avLst>
          </a:prstGeom>
          <a:solidFill>
            <a:srgbClr val="FEF6F0"/>
          </a:solidFill>
        </p:spPr>
        <p:txBody>
          <a:bodyPr wrap="square" lIns="72000" tIns="36000" rIns="72000" bIns="36000">
            <a:spAutoFit/>
          </a:bodyPr>
          <a:lstStyle/>
          <a:p>
            <a:pPr lvl="0" algn="ctr"/>
            <a:endParaRPr lang="en-US" altLang="ja-JP" sz="3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月に障害福祉サービス等情報公表制度が施行されました</a:t>
            </a:r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障害福祉サービス等を提供する事業所数が大幅に増加する中、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個々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のニーズ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に応じて良質なサービスを選択できるようにするとともに、事業者に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よるサービス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の質の向上が重要な課題となっていました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lvl="0" indent="-92075">
              <a:spcBef>
                <a:spcPts val="800"/>
              </a:spcBef>
            </a:pP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このため、利用者による個々のニーズに応じた良質なサービスの選択に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資すること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を目的として、平成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月に成立した障害者総合支援法及び児童福祉法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の一部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を改正する法律において、① 事業者に対して障害福祉サービスの内容等を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知事等へ報告することを求めるとともに、② 都道府県知事が報告された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を公表する仕組みを創設しました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592338" y="9941297"/>
            <a:ext cx="1717015" cy="373794"/>
          </a:xfrm>
          <a:prstGeom prst="roundRect">
            <a:avLst>
              <a:gd name="adj" fmla="val 4436"/>
            </a:avLst>
          </a:prstGeom>
          <a:solidFill>
            <a:schemeClr val="bg1"/>
          </a:solidFill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11"/>
          <p:cNvSpPr txBox="1">
            <a:spLocks noChangeArrowheads="1"/>
          </p:cNvSpPr>
          <p:nvPr/>
        </p:nvSpPr>
        <p:spPr bwMode="auto">
          <a:xfrm>
            <a:off x="2988382" y="9963547"/>
            <a:ext cx="1320971" cy="35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4" tIns="52152" rIns="104304" bIns="52152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厚生労働省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66" name="図 65" descr="マーク最小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00350" y="9943820"/>
            <a:ext cx="346957" cy="352043"/>
          </a:xfrm>
          <a:prstGeom prst="rect">
            <a:avLst/>
          </a:prstGeom>
        </p:spPr>
      </p:pic>
      <p:sp>
        <p:nvSpPr>
          <p:cNvPr id="16" name="角丸四角形 15"/>
          <p:cNvSpPr/>
          <p:nvPr/>
        </p:nvSpPr>
        <p:spPr>
          <a:xfrm>
            <a:off x="3956" y="3320531"/>
            <a:ext cx="7200800" cy="4489913"/>
          </a:xfrm>
          <a:prstGeom prst="roundRect">
            <a:avLst>
              <a:gd name="adj" fmla="val 464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2700000" scaled="1"/>
            <a:tileRect/>
          </a:gra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484676" y="3626050"/>
            <a:ext cx="504056" cy="3881174"/>
          </a:xfrm>
          <a:prstGeom prst="roundRect">
            <a:avLst/>
          </a:prstGeom>
          <a:solidFill>
            <a:srgbClr val="FFFFCC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利用者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>
          <a:xfrm>
            <a:off x="183976" y="3757373"/>
            <a:ext cx="2664296" cy="3715379"/>
          </a:xfrm>
          <a:prstGeom prst="roundRect">
            <a:avLst>
              <a:gd name="adj" fmla="val 4369"/>
            </a:avLst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24086" y="3579536"/>
            <a:ext cx="2416174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</a:t>
            </a:r>
            <a:r>
              <a:rPr lang="ja-JP" altLang="en-US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サービス等の施設・事業者</a:t>
            </a:r>
            <a:endParaRPr lang="ja-JP" altLang="en-US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3352327" y="3757373"/>
            <a:ext cx="2662161" cy="3715380"/>
          </a:xfrm>
          <a:prstGeom prst="roundRect">
            <a:avLst>
              <a:gd name="adj" fmla="val 4931"/>
            </a:avLst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b="1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746236" y="3579536"/>
            <a:ext cx="1927599" cy="360000"/>
          </a:xfrm>
          <a:prstGeom prst="roundRect">
            <a:avLst/>
          </a:prstGeom>
          <a:solidFill>
            <a:srgbClr val="FFFFCC"/>
          </a:solidFill>
          <a:ln w="19050">
            <a:solidFill>
              <a:srgbClr val="4F81BD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 wrap="square" lIns="0" tIns="36000" rIns="0" bIns="0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都道府県等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3424335" y="4095637"/>
            <a:ext cx="2520000" cy="1258403"/>
          </a:xfrm>
          <a:prstGeom prst="roundRect">
            <a:avLst>
              <a:gd name="adj" fmla="val 5922"/>
            </a:avLst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サービス等情報の公表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82563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施設・事業者から報告された情報を集約し、公表。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上矢印 91"/>
          <p:cNvSpPr/>
          <p:nvPr/>
        </p:nvSpPr>
        <p:spPr>
          <a:xfrm>
            <a:off x="4443525" y="5274773"/>
            <a:ext cx="997034" cy="829829"/>
          </a:xfrm>
          <a:prstGeom prst="upArrow">
            <a:avLst>
              <a:gd name="adj1" fmla="val 50000"/>
              <a:gd name="adj2" fmla="val 4589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反映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293147" y="4022094"/>
            <a:ext cx="2447113" cy="3317191"/>
          </a:xfrm>
          <a:prstGeom prst="roundRect">
            <a:avLst>
              <a:gd name="adj" fmla="val 688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</a:t>
            </a: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サービス等情報＞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b="1" u="sng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基本情報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例）事業所等の所在地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従業員数 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営業時間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事業所の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運営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福祉サービス等に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具体的な取組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関係機関との連携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苦情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対応の状況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47675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等の取組状況等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都道府県が必要と認める事項   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（任意）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左矢印 93"/>
          <p:cNvSpPr/>
          <p:nvPr/>
        </p:nvSpPr>
        <p:spPr>
          <a:xfrm>
            <a:off x="2399677" y="6014682"/>
            <a:ext cx="1205836" cy="901838"/>
          </a:xfrm>
          <a:prstGeom prst="leftArrow">
            <a:avLst>
              <a:gd name="adj1" fmla="val 50000"/>
              <a:gd name="adj2" fmla="val 43562"/>
            </a:avLst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応じて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右矢印 94"/>
          <p:cNvSpPr/>
          <p:nvPr/>
        </p:nvSpPr>
        <p:spPr>
          <a:xfrm>
            <a:off x="2668253" y="4322926"/>
            <a:ext cx="824186" cy="864095"/>
          </a:xfrm>
          <a:prstGeom prst="rightArrow">
            <a:avLst>
              <a:gd name="adj1" fmla="val 50000"/>
              <a:gd name="adj2" fmla="val 4328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ja-JP" altLang="en-US" sz="14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>
          <a:xfrm flipH="1">
            <a:off x="2632247" y="6752673"/>
            <a:ext cx="119148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大かっこ 96"/>
          <p:cNvSpPr/>
          <p:nvPr/>
        </p:nvSpPr>
        <p:spPr>
          <a:xfrm>
            <a:off x="3424335" y="6104601"/>
            <a:ext cx="2556284" cy="989756"/>
          </a:xfrm>
          <a:prstGeom prst="bracketPair">
            <a:avLst/>
          </a:prstGeom>
          <a:solidFill>
            <a:schemeClr val="bg1"/>
          </a:solidFill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3388331" y="5816569"/>
            <a:ext cx="2592288" cy="1547785"/>
          </a:xfrm>
          <a:prstGeom prst="roundRect">
            <a:avLst>
              <a:gd name="adj" fmla="val 5922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563" indent="-182563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○障害福祉サービス等情報の調査</a:t>
            </a:r>
            <a:endParaRPr lang="en-US" altLang="ja-JP" sz="12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90488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新規指定時、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指定更新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時、虚偽報告が疑われる場合などにおいて、必要に応じ訪問調査を実施し、結果を公表に反映。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9" name="直線矢印コネクタ 98"/>
          <p:cNvCxnSpPr/>
          <p:nvPr/>
        </p:nvCxnSpPr>
        <p:spPr>
          <a:xfrm flipV="1">
            <a:off x="4684475" y="5384521"/>
            <a:ext cx="0" cy="72008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左矢印 89"/>
          <p:cNvSpPr/>
          <p:nvPr/>
        </p:nvSpPr>
        <p:spPr>
          <a:xfrm>
            <a:off x="5836604" y="4322926"/>
            <a:ext cx="1080000" cy="926778"/>
          </a:xfrm>
          <a:prstGeom prst="leftArrow">
            <a:avLst>
              <a:gd name="adj1" fmla="val 50000"/>
              <a:gd name="adj2" fmla="val 42826"/>
            </a:avLst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閲覧</a:t>
            </a:r>
            <a:endParaRPr lang="en-US" altLang="ja-JP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（インターネット）</a:t>
            </a:r>
            <a:endParaRPr lang="ja-JP" altLang="en-US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角丸四角形 103"/>
          <p:cNvSpPr/>
          <p:nvPr/>
        </p:nvSpPr>
        <p:spPr>
          <a:xfrm>
            <a:off x="1152178" y="7987915"/>
            <a:ext cx="5927334" cy="408623"/>
          </a:xfrm>
          <a:prstGeom prst="roundRect">
            <a:avLst/>
          </a:prstGeom>
          <a:solidFill>
            <a:schemeClr val="bg1">
              <a:alpha val="18000"/>
            </a:schemeClr>
          </a:solidFill>
          <a:effectLst>
            <a:glow rad="63500">
              <a:schemeClr val="bg1">
                <a:alpha val="58000"/>
              </a:schemeClr>
            </a:glow>
          </a:effectLst>
        </p:spPr>
        <p:txBody>
          <a:bodyPr wrap="square" lIns="0" tIns="0" rIns="0" bIns="0" anchor="ctr" anchorCtr="0">
            <a:spAutoFit/>
          </a:bodyPr>
          <a:lstStyle/>
          <a:p>
            <a:pPr marL="182563" lvl="0" indent="-182563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下記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サービス（基準該当サービスは除く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）の指定を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受けている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及び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当年度中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新規指定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を受けてサービスを提供しようとする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事業者が報告の対象となります。</a:t>
            </a:r>
            <a:endParaRPr lang="ja-JP" altLang="en-US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369820"/>
              </p:ext>
            </p:extLst>
          </p:nvPr>
        </p:nvGraphicFramePr>
        <p:xfrm>
          <a:off x="131512" y="8623047"/>
          <a:ext cx="6948001" cy="129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6903"/>
                <a:gridCol w="1182578"/>
                <a:gridCol w="1188132"/>
                <a:gridCol w="1188132"/>
                <a:gridCol w="1260140"/>
                <a:gridCol w="1332116"/>
              </a:tblGrid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6.</a:t>
                      </a:r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生活介護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11.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自立訓練（生活訓練）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16.</a:t>
                      </a:r>
                      <a:r>
                        <a:rPr lang="zh-CN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就労定着支援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21.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地域相談支援（定着）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26.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放課後等デイサービス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重度訪問介護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短期入所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宿泊型自立訓練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17.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22.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福祉型障害児入所施設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27.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居宅訪問型児童発達支援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同行援護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重度障害者等包括支援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就労移行支援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共同生活援助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23.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医療型障害児入所施設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28.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保育所等訪問支援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行動援護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9.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施設入所支援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14.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Ａ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24.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児童発達支援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29.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障害児相談支援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療養介護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自立訓練（機能訓練）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15.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就労継続支援</a:t>
                      </a:r>
                      <a:r>
                        <a:rPr 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Ｂ</a:t>
                      </a:r>
                      <a:r>
                        <a:rPr lang="ja-JP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型</a:t>
                      </a:r>
                      <a:endParaRPr lang="ja-JP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20.</a:t>
                      </a:r>
                      <a:r>
                        <a:rPr lang="zh-TW" altLang="en-US" sz="800" u="none" strike="noStrike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地域相談支援（移行）</a:t>
                      </a:r>
                      <a:endParaRPr lang="zh-TW" altLang="en-US" sz="800" b="0" i="0" u="none" strike="noStrike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25.</a:t>
                      </a:r>
                      <a:r>
                        <a:rPr lang="zh-TW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医療型児童発達支援</a:t>
                      </a:r>
                      <a:endParaRPr lang="zh-TW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6337" marR="6337" marT="6337" marB="0" anchor="ctr"/>
                </a:tc>
              </a:tr>
            </a:tbl>
          </a:graphicData>
        </a:graphic>
      </p:graphicFrame>
      <p:sp>
        <p:nvSpPr>
          <p:cNvPr id="9" name="角丸四角形 8"/>
          <p:cNvSpPr/>
          <p:nvPr/>
        </p:nvSpPr>
        <p:spPr>
          <a:xfrm>
            <a:off x="183976" y="437975"/>
            <a:ext cx="6872858" cy="696096"/>
          </a:xfrm>
          <a:prstGeom prst="roundRect">
            <a:avLst/>
          </a:prstGeom>
          <a:solidFill>
            <a:srgbClr val="FFFF99"/>
          </a:solidFill>
          <a:ln w="190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障害福祉サービス等情報公表制度に係る手続きのご案内</a:t>
            </a:r>
            <a:endParaRPr kumimoji="1" lang="ja-JP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7" y="3239238"/>
            <a:ext cx="250997" cy="250997"/>
          </a:xfrm>
          <a:prstGeom prst="rect">
            <a:avLst/>
          </a:prstGeom>
        </p:spPr>
      </p:pic>
      <p:sp>
        <p:nvSpPr>
          <p:cNvPr id="13" name="二等辺三角形 12"/>
          <p:cNvSpPr/>
          <p:nvPr/>
        </p:nvSpPr>
        <p:spPr>
          <a:xfrm rot="10800000">
            <a:off x="411755" y="3438186"/>
            <a:ext cx="324036" cy="142374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1882" y="3222452"/>
            <a:ext cx="4017694" cy="318801"/>
          </a:xfrm>
          <a:prstGeom prst="roundRect">
            <a:avLst/>
          </a:prstGeom>
          <a:solidFill>
            <a:srgbClr val="FF0000"/>
          </a:solidFill>
        </p:spPr>
        <p:txBody>
          <a:bodyPr wrap="none" lIns="36000" tIns="36000" rIns="36000" bIns="36000" rtlCol="0">
            <a:spAutoFit/>
          </a:bodyPr>
          <a:lstStyle/>
          <a:p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障害福祉サービス等情報を都道府県等に</a:t>
            </a:r>
            <a:r>
              <a:rPr kumimoji="1" lang="ja-JP" altLang="en-US" sz="14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報告する義務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</a:t>
            </a:r>
            <a:endParaRPr kumimoji="1" lang="ja-JP" altLang="en-US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星 12 13"/>
          <p:cNvSpPr/>
          <p:nvPr/>
        </p:nvSpPr>
        <p:spPr>
          <a:xfrm rot="21431129">
            <a:off x="2056251" y="4418944"/>
            <a:ext cx="741463" cy="639563"/>
          </a:xfrm>
          <a:prstGeom prst="star12">
            <a:avLst/>
          </a:prstGeom>
          <a:solidFill>
            <a:srgbClr val="FF4F4F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 rot="20700000">
            <a:off x="2151637" y="4524140"/>
            <a:ext cx="588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</a:t>
            </a:r>
            <a:r>
              <a:rPr kumimoji="1"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</a:p>
        </p:txBody>
      </p:sp>
      <p:sp>
        <p:nvSpPr>
          <p:cNvPr id="37" name="角丸四角形 36"/>
          <p:cNvSpPr/>
          <p:nvPr/>
        </p:nvSpPr>
        <p:spPr>
          <a:xfrm>
            <a:off x="183977" y="7470775"/>
            <a:ext cx="2664296" cy="224092"/>
          </a:xfrm>
          <a:prstGeom prst="roundRect">
            <a:avLst>
              <a:gd name="adj" fmla="val 45933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FF0000"/>
            </a:solidFill>
          </a:ln>
        </p:spPr>
        <p:txBody>
          <a:bodyPr wrap="square" lIns="0" tIns="36000" rIns="0" bIns="36000" anchor="ctr" anchorCtr="0">
            <a:spAutoFit/>
          </a:bodyPr>
          <a:lstStyle/>
          <a:p>
            <a:pPr algn="ctr">
              <a:spcBef>
                <a:spcPts val="400"/>
              </a:spcBef>
            </a:pPr>
            <a:r>
              <a:rPr lang="en-US" altLang="ja-JP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あります。</a:t>
            </a:r>
            <a:endParaRPr lang="en-US" altLang="ja-JP" sz="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51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532021"/>
            <a:ext cx="7200899" cy="553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7" name="図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2" y="8478887"/>
            <a:ext cx="7203291" cy="1876262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-104979" y="7118732"/>
            <a:ext cx="7200000" cy="1391754"/>
          </a:xfrm>
          <a:prstGeom prst="roundRect">
            <a:avLst>
              <a:gd name="adj" fmla="val 4648"/>
            </a:avLst>
          </a:prstGeom>
          <a:solidFill>
            <a:srgbClr val="FFFF99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10245" y="1689852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事業所を所管する都道府県等に法人・事業所基本情報を報告し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都道府県等担当者が、情報公表システムに法人の基本情報等を入力します。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10244" y="1278087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</a:p>
        </p:txBody>
      </p:sp>
      <p:sp>
        <p:nvSpPr>
          <p:cNvPr id="40" name="二等辺三角形 39"/>
          <p:cNvSpPr/>
          <p:nvPr/>
        </p:nvSpPr>
        <p:spPr>
          <a:xfrm flipV="1">
            <a:off x="3149203" y="2118568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3213864" y="3186299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10245" y="3767724"/>
            <a:ext cx="6912000" cy="88407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　情報公表システムより、ログインＩＤ・パスワードが通知されます。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</a:t>
            </a:r>
            <a:r>
              <a:rPr lang="en-US" altLang="ja-JP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等を用いて情報公表システムにログインし、事業所詳細情報を入力して</a:t>
            </a:r>
            <a:r>
              <a:rPr lang="ja-JP" altLang="en-US" sz="1600" b="1" spc="-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</a:t>
            </a:r>
            <a:r>
              <a:rPr lang="ja-JP" altLang="en-US" sz="1600" b="1" spc="-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b="1" spc="-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5" name="二等辺三角形 44"/>
          <p:cNvSpPr/>
          <p:nvPr/>
        </p:nvSpPr>
        <p:spPr>
          <a:xfrm flipV="1">
            <a:off x="3137745" y="4158407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-105011" y="2610235"/>
            <a:ext cx="7200032" cy="650570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marL="360363" lvl="0" indent="-360363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）昨年度、都道府県等担当者が、事業者の基本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ついて既に登録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った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事業者宛てに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は、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システムより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等を５月８日（火）に通知しています。もし、事業者宛に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ID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等が届いていない場合は、下記お問合せ先までご連絡ください。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110245" y="5291786"/>
            <a:ext cx="6912000" cy="1376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108000" rIns="36000" bIns="3600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入力内容を確認後、都道府県等へ報告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都道府県等担当者が、申請内容を確認し、以下の手続きを行います。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内容に不足等があれば、差し戻します。　　　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修正の上、再度報告します。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marL="92075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　内容に特段問題がなければ、承認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二等辺三角形 49"/>
          <p:cNvSpPr/>
          <p:nvPr/>
        </p:nvSpPr>
        <p:spPr>
          <a:xfrm flipV="1">
            <a:off x="3132836" y="5707082"/>
            <a:ext cx="900100" cy="108012"/>
          </a:xfrm>
          <a:prstGeom prst="triangle">
            <a:avLst/>
          </a:prstGeom>
          <a:ln>
            <a:solidFill>
              <a:srgbClr val="FF99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下矢印 50"/>
          <p:cNvSpPr/>
          <p:nvPr/>
        </p:nvSpPr>
        <p:spPr>
          <a:xfrm>
            <a:off x="3204844" y="4770475"/>
            <a:ext cx="756084" cy="432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3274926" y="6743683"/>
            <a:ext cx="625737" cy="331048"/>
          </a:xfrm>
          <a:prstGeom prst="down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135906" y="7159379"/>
            <a:ext cx="6912000" cy="3189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36000" rIns="36000" bIns="36000" anchor="ctr" anchorCtr="0">
            <a:spAutoFit/>
          </a:bodyPr>
          <a:lstStyle/>
          <a:p>
            <a:pPr marL="92075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都道府県等による承認後、報告内容が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に公表されます。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8238" y="7542783"/>
            <a:ext cx="6840759" cy="281238"/>
          </a:xfrm>
          <a:prstGeom prst="rect">
            <a:avLst/>
          </a:prstGeom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）平成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年度においては、９月末を目途に全国一斉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公表する予定です。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208888" y="8385750"/>
            <a:ext cx="4274369" cy="3735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WAM NET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、本システムに関するお知らせや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操作説明書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（マニュアル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）等の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を掲載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していますので、是非ご活用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582554" y="8043608"/>
            <a:ext cx="3983918" cy="319268"/>
            <a:chOff x="360090" y="8483655"/>
            <a:chExt cx="3983918" cy="319268"/>
          </a:xfrm>
        </p:grpSpPr>
        <p:sp>
          <p:nvSpPr>
            <p:cNvPr id="6" name="正方形/長方形 5"/>
            <p:cNvSpPr/>
            <p:nvPr/>
          </p:nvSpPr>
          <p:spPr>
            <a:xfrm>
              <a:off x="360090" y="8483655"/>
              <a:ext cx="3211631" cy="3192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ja-JP" altLang="en-US" sz="105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鳥取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県</a:t>
              </a:r>
              <a:r>
                <a:rPr lang="ja-JP" altLang="en-US" sz="105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障害福祉サービス等情報公表制度</a:t>
              </a:r>
              <a:endParaRPr kumimoji="1"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3597382" y="8488072"/>
              <a:ext cx="746626" cy="307586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r>
                <a:rPr lang="ja-JP" altLang="en-US" sz="10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検　索</a:t>
              </a:r>
              <a:endParaRPr lang="en-US" altLang="ja-JP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" name="上矢印 6"/>
          <p:cNvSpPr/>
          <p:nvPr/>
        </p:nvSpPr>
        <p:spPr>
          <a:xfrm rot="19122021">
            <a:off x="4409566" y="8139351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08043" y="8650131"/>
            <a:ext cx="58680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://www.wam.go.jp/content/wamnet/pcpub/top/shofukuinfopub/jigyo/</a:t>
            </a:r>
          </a:p>
        </p:txBody>
      </p:sp>
      <p:sp>
        <p:nvSpPr>
          <p:cNvPr id="2" name="フローチャート: 記憶データ 1"/>
          <p:cNvSpPr/>
          <p:nvPr/>
        </p:nvSpPr>
        <p:spPr>
          <a:xfrm rot="5400000">
            <a:off x="3176287" y="-3163243"/>
            <a:ext cx="848325" cy="7200900"/>
          </a:xfrm>
          <a:prstGeom prst="flowChartOnlineStorage">
            <a:avLst/>
          </a:prstGeom>
          <a:solidFill>
            <a:srgbClr val="2E73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5223" y="116522"/>
            <a:ext cx="5875326" cy="83099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障害福祉サービス等情報の報告手順について</a:t>
            </a:r>
            <a:endParaRPr lang="en-US" altLang="ja-JP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56231" y="8891877"/>
            <a:ext cx="6635904" cy="146327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lIns="72000" tIns="72000" rIns="72000" bIns="36000">
            <a:spAutoFit/>
          </a:bodyPr>
          <a:lstStyle/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お問い合わせ先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■障害福祉サービス、障害児通所サービス、計画相談支援、地域相談支援、障害児相談支援に関する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事項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東部圏域の事業所・・・鳥取市指導監査室（０８５７－２０－３８４７）</a:t>
            </a:r>
          </a:p>
          <a:p>
            <a:pPr lvl="0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・中部圏域の事業所・・・中部福祉保健局地域福祉支援課指導支援担当（０８５８－２３－３１２０）</a:t>
            </a:r>
          </a:p>
          <a:p>
            <a:pPr lvl="0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　・西部圏域の事業所・・・西部福祉保健局指導支援担当（０８５９－３１－９３１４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障害者支援施設に関する事項</a:t>
            </a:r>
          </a:p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・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東部圏域の障害者支援施設・・・鳥取市指導監査室（０８５７－２０－３８４６）</a:t>
            </a:r>
          </a:p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・中、西部圏域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の障害者支援施設・・・県</a:t>
            </a:r>
            <a:r>
              <a:rPr lang="ja-JP" altLang="en-US" sz="800" dirty="0" err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障がい福祉課障がい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福祉サービス担当（０８５７－２６－７１９３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■障害児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入所施設に関する事項</a:t>
            </a:r>
          </a:p>
          <a:p>
            <a:pPr lvl="0"/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・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県子ども発達支援課（０８５７－２６－７８６５）までお問い合わせ下さい。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/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       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110243" y="3363978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0245" y="4882903"/>
            <a:ext cx="795600" cy="39162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手順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16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127163" y="1451331"/>
            <a:ext cx="53735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0" indent="-360363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このマークは、障害福祉サービス等情報公表システムで事業者が行う手続きを示しています。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110244" y="1747223"/>
            <a:ext cx="453970" cy="345890"/>
            <a:chOff x="7398838" y="1149865"/>
            <a:chExt cx="453970" cy="345890"/>
          </a:xfrm>
        </p:grpSpPr>
        <p:sp>
          <p:nvSpPr>
            <p:cNvPr id="13" name="円/楕円 12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57" name="グループ化 56"/>
          <p:cNvGrpSpPr/>
          <p:nvPr/>
        </p:nvGrpSpPr>
        <p:grpSpPr>
          <a:xfrm>
            <a:off x="110244" y="4244565"/>
            <a:ext cx="453970" cy="345890"/>
            <a:chOff x="7398838" y="1149865"/>
            <a:chExt cx="453970" cy="345890"/>
          </a:xfrm>
        </p:grpSpPr>
        <p:sp>
          <p:nvSpPr>
            <p:cNvPr id="59" name="円/楕円 58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110244" y="5355805"/>
            <a:ext cx="453970" cy="345890"/>
            <a:chOff x="7398838" y="1149865"/>
            <a:chExt cx="453970" cy="345890"/>
          </a:xfrm>
        </p:grpSpPr>
        <p:sp>
          <p:nvSpPr>
            <p:cNvPr id="62" name="円/楕円 61"/>
            <p:cNvSpPr/>
            <p:nvPr/>
          </p:nvSpPr>
          <p:spPr>
            <a:xfrm>
              <a:off x="7452878" y="1149865"/>
              <a:ext cx="345890" cy="34589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7398838" y="121968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7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7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5" name="グループ化 64"/>
          <p:cNvGrpSpPr/>
          <p:nvPr/>
        </p:nvGrpSpPr>
        <p:grpSpPr>
          <a:xfrm>
            <a:off x="4022099" y="6132924"/>
            <a:ext cx="377026" cy="288032"/>
            <a:chOff x="7408381" y="1149865"/>
            <a:chExt cx="377026" cy="288032"/>
          </a:xfrm>
        </p:grpSpPr>
        <p:sp>
          <p:nvSpPr>
            <p:cNvPr id="66" name="円/楕円 65"/>
            <p:cNvSpPr/>
            <p:nvPr/>
          </p:nvSpPr>
          <p:spPr>
            <a:xfrm>
              <a:off x="7452878" y="1149865"/>
              <a:ext cx="288032" cy="288032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7408381" y="1209242"/>
              <a:ext cx="377026" cy="1692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5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5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5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8" name="グループ化 67"/>
          <p:cNvGrpSpPr/>
          <p:nvPr/>
        </p:nvGrpSpPr>
        <p:grpSpPr>
          <a:xfrm>
            <a:off x="956101" y="1484658"/>
            <a:ext cx="300082" cy="179711"/>
            <a:chOff x="7392692" y="1149865"/>
            <a:chExt cx="300082" cy="179711"/>
          </a:xfrm>
        </p:grpSpPr>
        <p:sp>
          <p:nvSpPr>
            <p:cNvPr id="69" name="円/楕円 68"/>
            <p:cNvSpPr/>
            <p:nvPr/>
          </p:nvSpPr>
          <p:spPr>
            <a:xfrm>
              <a:off x="7452878" y="1149865"/>
              <a:ext cx="179711" cy="179711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7392692" y="1168797"/>
              <a:ext cx="300082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</a:t>
              </a:r>
              <a:r>
                <a:rPr lang="ja-JP" altLang="en-US" sz="300" b="1" dirty="0" smtClean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業者</a:t>
              </a:r>
              <a:endParaRPr kumimoji="1" lang="ja-JP" altLang="en-US" sz="3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正方形/長方形 70"/>
          <p:cNvSpPr/>
          <p:nvPr/>
        </p:nvSpPr>
        <p:spPr>
          <a:xfrm>
            <a:off x="864146" y="728989"/>
            <a:ext cx="5420074" cy="246221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pPr marL="360363" lvl="0" indent="-360363"/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障害福祉サービス等情報の報告については、「障害福祉サービス等情報公表システム」をご利用ください。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6" name="Picture 2" descr="https://qr.quel.jp/tmp/11620b5aa0ffd055930f00a9574ba37c.png?v=1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33" y="7725238"/>
            <a:ext cx="630373" cy="630373"/>
          </a:xfrm>
          <a:prstGeom prst="rect">
            <a:avLst/>
          </a:prstGeom>
          <a:noFill/>
          <a:ln>
            <a:solidFill>
              <a:srgbClr val="E46C0A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正方形/長方形 71"/>
          <p:cNvSpPr/>
          <p:nvPr/>
        </p:nvSpPr>
        <p:spPr>
          <a:xfrm>
            <a:off x="131327" y="7814609"/>
            <a:ext cx="7200900" cy="235071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☆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鳥取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からの障害福祉サービス等情報公表制度に関するお知らせをご確認ください。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091441" y="6669831"/>
            <a:ext cx="2930803" cy="2531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558ED5"/>
            </a:solidFill>
          </a:ln>
        </p:spPr>
        <p:txBody>
          <a:bodyPr wrap="square" lIns="36000" tIns="72000" rIns="36000" bIns="7200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障害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福祉サービス等情報に変更が生じた都度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、報告する必要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があります。</a:t>
            </a:r>
            <a:endParaRPr lang="en-US" altLang="ja-JP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二等辺三角形 19"/>
          <p:cNvSpPr/>
          <p:nvPr/>
        </p:nvSpPr>
        <p:spPr>
          <a:xfrm rot="15329917">
            <a:off x="5054620" y="5388059"/>
            <a:ext cx="283012" cy="243976"/>
          </a:xfrm>
          <a:prstGeom prst="triangle">
            <a:avLst/>
          </a:prstGeom>
          <a:solidFill>
            <a:srgbClr val="FFFF00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/>
          <p:nvPr/>
        </p:nvSpPr>
        <p:spPr>
          <a:xfrm rot="900000">
            <a:off x="5223573" y="4721530"/>
            <a:ext cx="1148126" cy="1148126"/>
          </a:xfrm>
          <a:prstGeom prst="ellipse">
            <a:avLst/>
          </a:prstGeom>
          <a:solidFill>
            <a:srgbClr val="C40031"/>
          </a:solidFill>
          <a:ln w="57150">
            <a:solidFill>
              <a:srgbClr val="FFFF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 rot="900000">
            <a:off x="5339176" y="4979024"/>
            <a:ext cx="916919" cy="369332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en-US" altLang="ja-JP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2400" b="1" u="sng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月末</a:t>
            </a:r>
            <a:endParaRPr lang="en-US" altLang="ja-JP" sz="2400" b="1" u="sng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 rot="900000">
            <a:off x="5334538" y="5349610"/>
            <a:ext cx="771045" cy="276999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/>
          <a:p>
            <a:pPr marL="92075" algn="ctr">
              <a:spcBef>
                <a:spcPts val="400"/>
              </a:spcBef>
            </a:pPr>
            <a:r>
              <a:rPr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までに</a:t>
            </a:r>
            <a:r>
              <a:rPr lang="ja-JP" altLang="en-US" sz="9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endParaRPr lang="en-US" altLang="ja-JP" sz="900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algn="ctr">
              <a:spcBef>
                <a:spcPts val="0"/>
              </a:spcBef>
            </a:pPr>
            <a:r>
              <a:rPr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ください。</a:t>
            </a:r>
            <a:r>
              <a:rPr lang="en-US" altLang="ja-JP" sz="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</a:p>
        </p:txBody>
      </p:sp>
      <p:sp>
        <p:nvSpPr>
          <p:cNvPr id="3" name="角丸四角形 2"/>
          <p:cNvSpPr/>
          <p:nvPr/>
        </p:nvSpPr>
        <p:spPr>
          <a:xfrm>
            <a:off x="235297" y="7797517"/>
            <a:ext cx="4564366" cy="588233"/>
          </a:xfrm>
          <a:prstGeom prst="round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66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5BD659-8FC1-461D-9E77-440D19DCB08C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8B97BE19-CDDD-400E-817A-CFDD13F7EC12"/>
    <ds:schemaRef ds:uri="fb02c745-2821-438e-a9f3-36f365a5b5fa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51526</TotalTime>
  <Words>685</Words>
  <Application>Microsoft Office PowerPoint</Application>
  <PresentationFormat>ユーザー設定</PresentationFormat>
  <Paragraphs>121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鳥取県庁</cp:lastModifiedBy>
  <cp:revision>2628</cp:revision>
  <cp:lastPrinted>2018-06-18T04:43:51Z</cp:lastPrinted>
  <dcterms:created xsi:type="dcterms:W3CDTF">2004-06-11T10:04:30Z</dcterms:created>
  <dcterms:modified xsi:type="dcterms:W3CDTF">2018-06-18T04:57:30Z</dcterms:modified>
</cp:coreProperties>
</file>