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380288" cy="10261600"/>
  <p:notesSz cx="6807200" cy="9939338"/>
  <p:defaultTextStyle>
    <a:defPPr>
      <a:defRPr lang="ja-JP"/>
    </a:defPPr>
    <a:lvl1pPr marL="0" algn="l" defTabSz="9577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864" algn="l" defTabSz="9577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730" algn="l" defTabSz="9577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595" algn="l" defTabSz="9577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459" algn="l" defTabSz="9577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324" algn="l" defTabSz="9577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3190" algn="l" defTabSz="9577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2054" algn="l" defTabSz="9577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0919" algn="l" defTabSz="9577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2">
          <p15:clr>
            <a:srgbClr val="A4A3A4"/>
          </p15:clr>
        </p15:guide>
        <p15:guide id="2" pos="23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CCFF"/>
    <a:srgbClr val="66FF99"/>
    <a:srgbClr val="FFCCFF"/>
    <a:srgbClr val="FFFFCC"/>
    <a:srgbClr val="FF6699"/>
    <a:srgbClr val="DD095A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>
        <p:scale>
          <a:sx n="100" d="100"/>
          <a:sy n="100" d="100"/>
        </p:scale>
        <p:origin x="2472" y="-324"/>
      </p:cViewPr>
      <p:guideLst>
        <p:guide orient="horz" pos="3232"/>
        <p:guide pos="23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49678" cy="497461"/>
          </a:xfrm>
          <a:prstGeom prst="rect">
            <a:avLst/>
          </a:prstGeom>
        </p:spPr>
        <p:txBody>
          <a:bodyPr vert="horz" lIns="62978" tIns="31489" rIns="62978" bIns="31489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349" y="4"/>
            <a:ext cx="2950765" cy="497461"/>
          </a:xfrm>
          <a:prstGeom prst="rect">
            <a:avLst/>
          </a:prstGeom>
        </p:spPr>
        <p:txBody>
          <a:bodyPr vert="horz" lIns="62978" tIns="31489" rIns="62978" bIns="31489" rtlCol="0"/>
          <a:lstStyle>
            <a:lvl1pPr algn="r">
              <a:defRPr sz="800"/>
            </a:lvl1pPr>
          </a:lstStyle>
          <a:p>
            <a:fld id="{73CCAB77-8486-4BE8-B579-959C81808EB1}" type="datetimeFigureOut">
              <a:rPr kumimoji="1" lang="ja-JP" altLang="en-US" smtClean="0"/>
              <a:pPr/>
              <a:t>2018/10/31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5338" y="746125"/>
            <a:ext cx="26765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78" tIns="31489" rIns="62978" bIns="3148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613" y="4720942"/>
            <a:ext cx="5445978" cy="4472757"/>
          </a:xfrm>
          <a:prstGeom prst="rect">
            <a:avLst/>
          </a:prstGeom>
        </p:spPr>
        <p:txBody>
          <a:bodyPr vert="horz" lIns="62978" tIns="31489" rIns="62978" bIns="31489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783"/>
            <a:ext cx="2949678" cy="496363"/>
          </a:xfrm>
          <a:prstGeom prst="rect">
            <a:avLst/>
          </a:prstGeom>
        </p:spPr>
        <p:txBody>
          <a:bodyPr vert="horz" lIns="62978" tIns="31489" rIns="62978" bIns="31489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349" y="9440783"/>
            <a:ext cx="2950765" cy="496363"/>
          </a:xfrm>
          <a:prstGeom prst="rect">
            <a:avLst/>
          </a:prstGeom>
        </p:spPr>
        <p:txBody>
          <a:bodyPr vert="horz" lIns="62978" tIns="31489" rIns="62978" bIns="31489" rtlCol="0" anchor="b"/>
          <a:lstStyle>
            <a:lvl1pPr algn="r">
              <a:defRPr sz="800"/>
            </a:lvl1pPr>
          </a:lstStyle>
          <a:p>
            <a:fld id="{D903C4B5-13CF-4E7C-855A-F7C23412234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228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73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8864" algn="l" defTabSz="95773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730" algn="l" defTabSz="95773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595" algn="l" defTabSz="95773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5459" algn="l" defTabSz="95773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324" algn="l" defTabSz="95773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190" algn="l" defTabSz="95773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054" algn="l" defTabSz="95773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0919" algn="l" defTabSz="95773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5338" y="746125"/>
            <a:ext cx="2676525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03C4B5-13CF-4E7C-855A-F7C23412234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3523" y="3187755"/>
            <a:ext cx="6273244" cy="219959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07046" y="5814911"/>
            <a:ext cx="5166203" cy="262240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5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4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1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0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F36D-5DEE-4C36-8441-CC5D24A9A19C}" type="datetimeFigureOut">
              <a:rPr kumimoji="1" lang="ja-JP" altLang="en-US" smtClean="0"/>
              <a:pPr/>
              <a:t>2018/10/31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653C-0EAF-4868-89E1-0F3ED1F181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F36D-5DEE-4C36-8441-CC5D24A9A19C}" type="datetimeFigureOut">
              <a:rPr kumimoji="1" lang="ja-JP" altLang="en-US" smtClean="0"/>
              <a:pPr/>
              <a:t>2018/10/31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653C-0EAF-4868-89E1-0F3ED1F181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013034" y="548715"/>
            <a:ext cx="1245425" cy="11672570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76766" y="548715"/>
            <a:ext cx="3613266" cy="1167257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F36D-5DEE-4C36-8441-CC5D24A9A19C}" type="datetimeFigureOut">
              <a:rPr kumimoji="1" lang="ja-JP" altLang="en-US" smtClean="0"/>
              <a:pPr/>
              <a:t>2018/10/31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653C-0EAF-4868-89E1-0F3ED1F181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F36D-5DEE-4C36-8441-CC5D24A9A19C}" type="datetimeFigureOut">
              <a:rPr kumimoji="1" lang="ja-JP" altLang="en-US" smtClean="0"/>
              <a:pPr/>
              <a:t>2018/10/31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653C-0EAF-4868-89E1-0F3ED1F181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2993" y="6594028"/>
            <a:ext cx="6273244" cy="2038069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82993" y="4349310"/>
            <a:ext cx="6273244" cy="2244725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7886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7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5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91545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943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731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3520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8309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F36D-5DEE-4C36-8441-CC5D24A9A19C}" type="datetimeFigureOut">
              <a:rPr kumimoji="1" lang="ja-JP" altLang="en-US" smtClean="0"/>
              <a:pPr/>
              <a:t>2018/10/31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653C-0EAF-4868-89E1-0F3ED1F181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76762" y="3192505"/>
            <a:ext cx="2429345" cy="902878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829113" y="3192505"/>
            <a:ext cx="2429345" cy="902878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F36D-5DEE-4C36-8441-CC5D24A9A19C}" type="datetimeFigureOut">
              <a:rPr kumimoji="1" lang="ja-JP" altLang="en-US" smtClean="0"/>
              <a:pPr/>
              <a:t>2018/10/31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653C-0EAF-4868-89E1-0F3ED1F181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9015" y="410942"/>
            <a:ext cx="6642259" cy="1710267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9017" y="2296989"/>
            <a:ext cx="3260909" cy="95727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64" indent="0">
              <a:buNone/>
              <a:defRPr sz="2200" b="1"/>
            </a:lvl2pPr>
            <a:lvl3pPr marL="957730" indent="0">
              <a:buNone/>
              <a:defRPr sz="1900" b="1"/>
            </a:lvl3pPr>
            <a:lvl4pPr marL="1436595" indent="0">
              <a:buNone/>
              <a:defRPr sz="1600" b="1"/>
            </a:lvl4pPr>
            <a:lvl5pPr marL="1915459" indent="0">
              <a:buNone/>
              <a:defRPr sz="1600" b="1"/>
            </a:lvl5pPr>
            <a:lvl6pPr marL="2394324" indent="0">
              <a:buNone/>
              <a:defRPr sz="1600" b="1"/>
            </a:lvl6pPr>
            <a:lvl7pPr marL="2873190" indent="0">
              <a:buNone/>
              <a:defRPr sz="1600" b="1"/>
            </a:lvl7pPr>
            <a:lvl8pPr marL="3352054" indent="0">
              <a:buNone/>
              <a:defRPr sz="1600" b="1"/>
            </a:lvl8pPr>
            <a:lvl9pPr marL="383091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9017" y="3254258"/>
            <a:ext cx="3260909" cy="5912297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749086" y="2296989"/>
            <a:ext cx="3262190" cy="95727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64" indent="0">
              <a:buNone/>
              <a:defRPr sz="2200" b="1"/>
            </a:lvl2pPr>
            <a:lvl3pPr marL="957730" indent="0">
              <a:buNone/>
              <a:defRPr sz="1900" b="1"/>
            </a:lvl3pPr>
            <a:lvl4pPr marL="1436595" indent="0">
              <a:buNone/>
              <a:defRPr sz="1600" b="1"/>
            </a:lvl4pPr>
            <a:lvl5pPr marL="1915459" indent="0">
              <a:buNone/>
              <a:defRPr sz="1600" b="1"/>
            </a:lvl5pPr>
            <a:lvl6pPr marL="2394324" indent="0">
              <a:buNone/>
              <a:defRPr sz="1600" b="1"/>
            </a:lvl6pPr>
            <a:lvl7pPr marL="2873190" indent="0">
              <a:buNone/>
              <a:defRPr sz="1600" b="1"/>
            </a:lvl7pPr>
            <a:lvl8pPr marL="3352054" indent="0">
              <a:buNone/>
              <a:defRPr sz="1600" b="1"/>
            </a:lvl8pPr>
            <a:lvl9pPr marL="383091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749086" y="3254258"/>
            <a:ext cx="3262190" cy="5912297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F36D-5DEE-4C36-8441-CC5D24A9A19C}" type="datetimeFigureOut">
              <a:rPr kumimoji="1" lang="ja-JP" altLang="en-US" smtClean="0"/>
              <a:pPr/>
              <a:t>2018/10/31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653C-0EAF-4868-89E1-0F3ED1F181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F36D-5DEE-4C36-8441-CC5D24A9A19C}" type="datetimeFigureOut">
              <a:rPr kumimoji="1" lang="ja-JP" altLang="en-US" smtClean="0"/>
              <a:pPr/>
              <a:t>2018/10/31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653C-0EAF-4868-89E1-0F3ED1F181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F36D-5DEE-4C36-8441-CC5D24A9A19C}" type="datetimeFigureOut">
              <a:rPr kumimoji="1" lang="ja-JP" altLang="en-US" smtClean="0"/>
              <a:pPr/>
              <a:t>2018/10/31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653C-0EAF-4868-89E1-0F3ED1F181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9017" y="408567"/>
            <a:ext cx="2428063" cy="173877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85490" y="408570"/>
            <a:ext cx="4125788" cy="8757991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69017" y="2147338"/>
            <a:ext cx="2428063" cy="7019222"/>
          </a:xfrm>
        </p:spPr>
        <p:txBody>
          <a:bodyPr/>
          <a:lstStyle>
            <a:lvl1pPr marL="0" indent="0">
              <a:buNone/>
              <a:defRPr sz="1400"/>
            </a:lvl1pPr>
            <a:lvl2pPr marL="478864" indent="0">
              <a:buNone/>
              <a:defRPr sz="1300"/>
            </a:lvl2pPr>
            <a:lvl3pPr marL="957730" indent="0">
              <a:buNone/>
              <a:defRPr sz="1000"/>
            </a:lvl3pPr>
            <a:lvl4pPr marL="1436595" indent="0">
              <a:buNone/>
              <a:defRPr sz="1000"/>
            </a:lvl4pPr>
            <a:lvl5pPr marL="1915459" indent="0">
              <a:buNone/>
              <a:defRPr sz="1000"/>
            </a:lvl5pPr>
            <a:lvl6pPr marL="2394324" indent="0">
              <a:buNone/>
              <a:defRPr sz="1000"/>
            </a:lvl6pPr>
            <a:lvl7pPr marL="2873190" indent="0">
              <a:buNone/>
              <a:defRPr sz="1000"/>
            </a:lvl7pPr>
            <a:lvl8pPr marL="3352054" indent="0">
              <a:buNone/>
              <a:defRPr sz="1000"/>
            </a:lvl8pPr>
            <a:lvl9pPr marL="3830919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F36D-5DEE-4C36-8441-CC5D24A9A19C}" type="datetimeFigureOut">
              <a:rPr kumimoji="1" lang="ja-JP" altLang="en-US" smtClean="0"/>
              <a:pPr/>
              <a:t>2018/10/31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653C-0EAF-4868-89E1-0F3ED1F181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46588" y="7183122"/>
            <a:ext cx="4428173" cy="848009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46588" y="916894"/>
            <a:ext cx="4428173" cy="6156960"/>
          </a:xfrm>
        </p:spPr>
        <p:txBody>
          <a:bodyPr/>
          <a:lstStyle>
            <a:lvl1pPr marL="0" indent="0">
              <a:buNone/>
              <a:defRPr sz="3400"/>
            </a:lvl1pPr>
            <a:lvl2pPr marL="478864" indent="0">
              <a:buNone/>
              <a:defRPr sz="2900"/>
            </a:lvl2pPr>
            <a:lvl3pPr marL="957730" indent="0">
              <a:buNone/>
              <a:defRPr sz="2500"/>
            </a:lvl3pPr>
            <a:lvl4pPr marL="1436595" indent="0">
              <a:buNone/>
              <a:defRPr sz="2200"/>
            </a:lvl4pPr>
            <a:lvl5pPr marL="1915459" indent="0">
              <a:buNone/>
              <a:defRPr sz="2200"/>
            </a:lvl5pPr>
            <a:lvl6pPr marL="2394324" indent="0">
              <a:buNone/>
              <a:defRPr sz="2200"/>
            </a:lvl6pPr>
            <a:lvl7pPr marL="2873190" indent="0">
              <a:buNone/>
              <a:defRPr sz="2200"/>
            </a:lvl7pPr>
            <a:lvl8pPr marL="3352054" indent="0">
              <a:buNone/>
              <a:defRPr sz="2200"/>
            </a:lvl8pPr>
            <a:lvl9pPr marL="3830919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46588" y="8031128"/>
            <a:ext cx="4428173" cy="1204312"/>
          </a:xfrm>
        </p:spPr>
        <p:txBody>
          <a:bodyPr/>
          <a:lstStyle>
            <a:lvl1pPr marL="0" indent="0">
              <a:buNone/>
              <a:defRPr sz="1400"/>
            </a:lvl1pPr>
            <a:lvl2pPr marL="478864" indent="0">
              <a:buNone/>
              <a:defRPr sz="1300"/>
            </a:lvl2pPr>
            <a:lvl3pPr marL="957730" indent="0">
              <a:buNone/>
              <a:defRPr sz="1000"/>
            </a:lvl3pPr>
            <a:lvl4pPr marL="1436595" indent="0">
              <a:buNone/>
              <a:defRPr sz="1000"/>
            </a:lvl4pPr>
            <a:lvl5pPr marL="1915459" indent="0">
              <a:buNone/>
              <a:defRPr sz="1000"/>
            </a:lvl5pPr>
            <a:lvl6pPr marL="2394324" indent="0">
              <a:buNone/>
              <a:defRPr sz="1000"/>
            </a:lvl6pPr>
            <a:lvl7pPr marL="2873190" indent="0">
              <a:buNone/>
              <a:defRPr sz="1000"/>
            </a:lvl7pPr>
            <a:lvl8pPr marL="3352054" indent="0">
              <a:buNone/>
              <a:defRPr sz="1000"/>
            </a:lvl8pPr>
            <a:lvl9pPr marL="3830919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F36D-5DEE-4C36-8441-CC5D24A9A19C}" type="datetimeFigureOut">
              <a:rPr kumimoji="1" lang="ja-JP" altLang="en-US" smtClean="0"/>
              <a:pPr/>
              <a:t>2018/10/31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3653C-0EAF-4868-89E1-0F3ED1F181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69015" y="410942"/>
            <a:ext cx="6642259" cy="1710267"/>
          </a:xfrm>
          <a:prstGeom prst="rect">
            <a:avLst/>
          </a:prstGeom>
        </p:spPr>
        <p:txBody>
          <a:bodyPr vert="horz" lIns="95773" tIns="47886" rIns="95773" bIns="47886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9015" y="2394377"/>
            <a:ext cx="6642259" cy="6772181"/>
          </a:xfrm>
          <a:prstGeom prst="rect">
            <a:avLst/>
          </a:prstGeom>
        </p:spPr>
        <p:txBody>
          <a:bodyPr vert="horz" lIns="95773" tIns="47886" rIns="95773" bIns="4788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69015" y="9510989"/>
            <a:ext cx="1722067" cy="546335"/>
          </a:xfrm>
          <a:prstGeom prst="rect">
            <a:avLst/>
          </a:prstGeom>
        </p:spPr>
        <p:txBody>
          <a:bodyPr vert="horz" lIns="95773" tIns="47886" rIns="95773" bIns="47886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BF36D-5DEE-4C36-8441-CC5D24A9A19C}" type="datetimeFigureOut">
              <a:rPr kumimoji="1" lang="ja-JP" altLang="en-US" smtClean="0"/>
              <a:pPr/>
              <a:t>2018/10/31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521603" y="9510989"/>
            <a:ext cx="2337091" cy="546335"/>
          </a:xfrm>
          <a:prstGeom prst="rect">
            <a:avLst/>
          </a:prstGeom>
        </p:spPr>
        <p:txBody>
          <a:bodyPr vert="horz" lIns="95773" tIns="47886" rIns="95773" bIns="47886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289208" y="9510989"/>
            <a:ext cx="1722067" cy="546335"/>
          </a:xfrm>
          <a:prstGeom prst="rect">
            <a:avLst/>
          </a:prstGeom>
        </p:spPr>
        <p:txBody>
          <a:bodyPr vert="horz" lIns="95773" tIns="47886" rIns="95773" bIns="47886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3653C-0EAF-4868-89E1-0F3ED1F181F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730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49" indent="-359149" algn="l" defTabSz="957730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156" indent="-299290" algn="l" defTabSz="957730" rtl="0" eaLnBrk="1" latinLnBrk="0" hangingPunct="1">
        <a:spcBef>
          <a:spcPct val="20000"/>
        </a:spcBef>
        <a:buFont typeface="Arial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163" indent="-239432" algn="l" defTabSz="957730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027" indent="-239432" algn="l" defTabSz="957730" rtl="0" eaLnBrk="1" latinLnBrk="0" hangingPunct="1">
        <a:spcBef>
          <a:spcPct val="20000"/>
        </a:spcBef>
        <a:buFont typeface="Arial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892" indent="-239432" algn="l" defTabSz="957730" rtl="0" eaLnBrk="1" latinLnBrk="0" hangingPunct="1">
        <a:spcBef>
          <a:spcPct val="20000"/>
        </a:spcBef>
        <a:buFont typeface="Arial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758" indent="-239432" algn="l" defTabSz="95773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622" indent="-239432" algn="l" defTabSz="95773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486" indent="-239432" algn="l" defTabSz="95773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351" indent="-239432" algn="l" defTabSz="957730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7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64" algn="l" defTabSz="9577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730" algn="l" defTabSz="9577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595" algn="l" defTabSz="9577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459" algn="l" defTabSz="9577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324" algn="l" defTabSz="9577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190" algn="l" defTabSz="9577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054" algn="l" defTabSz="9577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919" algn="l" defTabSz="9577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89744" y="2754536"/>
            <a:ext cx="7286947" cy="1112370"/>
          </a:xfrm>
          <a:prstGeom prst="rect">
            <a:avLst/>
          </a:prstGeom>
          <a:noFill/>
        </p:spPr>
        <p:txBody>
          <a:bodyPr wrap="square" lIns="95773" tIns="47886" rIns="95773" bIns="47886" rtlCol="0">
            <a:spAutoFit/>
          </a:bodyPr>
          <a:lstStyle/>
          <a:p>
            <a:r>
              <a:rPr lang="ja-JP" altLang="en-US" sz="1800" dirty="0" smtClean="0"/>
              <a:t>　</a:t>
            </a:r>
            <a:r>
              <a:rPr lang="ja-JP" altLang="en-US" sz="1600" dirty="0" smtClean="0"/>
              <a:t> 現在、被災により、利用者さんが被保険者証・負担割合証を紛失又は自宅等に残したまま避難し、提示できない場合でも、</a:t>
            </a:r>
            <a:r>
              <a:rPr lang="ja-JP" altLang="en-US" sz="1600" dirty="0" smtClean="0">
                <a:latin typeface="+mj-ea"/>
                <a:ea typeface="+mj-ea"/>
              </a:rPr>
              <a:t>氏名、生年月日、住所、負担割合を確認し、介護サービスを利用できますが、</a:t>
            </a:r>
            <a:r>
              <a:rPr lang="ja-JP" altLang="en-US" sz="1600" u="heavy" dirty="0" smtClean="0">
                <a:latin typeface="+mj-ea"/>
                <a:ea typeface="+mj-ea"/>
              </a:rPr>
              <a:t>平成</a:t>
            </a:r>
            <a:r>
              <a:rPr lang="en-US" altLang="ja-JP" sz="1600" u="heavy" dirty="0" smtClean="0">
                <a:latin typeface="+mj-ea"/>
                <a:ea typeface="+mj-ea"/>
              </a:rPr>
              <a:t>31</a:t>
            </a:r>
            <a:r>
              <a:rPr lang="ja-JP" altLang="en-US" sz="1600" u="heavy" dirty="0" smtClean="0">
                <a:latin typeface="+mj-ea"/>
                <a:ea typeface="+mj-ea"/>
              </a:rPr>
              <a:t>年１月１日からは、被保険者証等の確認が必要となります。</a:t>
            </a:r>
            <a:endParaRPr lang="en-US" altLang="ja-JP" sz="1600" u="heavy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79367" y="5490840"/>
            <a:ext cx="7056785" cy="4805689"/>
          </a:xfrm>
          <a:prstGeom prst="rect">
            <a:avLst/>
          </a:prstGeom>
          <a:noFill/>
        </p:spPr>
        <p:txBody>
          <a:bodyPr wrap="square" lIns="95773" tIns="47886" rIns="95773" bIns="47886" rtlCol="0">
            <a:spAutoFit/>
          </a:bodyPr>
          <a:lstStyle/>
          <a:p>
            <a:r>
              <a:rPr lang="ja-JP" altLang="en-US" sz="1600" dirty="0" smtClean="0"/>
              <a:t>　 現在、以下の（１）（２）の両方に該当する利用者さんからは、免除証明書の提示がない場合でも、窓口で利用料を受け取る必要はありませんが、</a:t>
            </a:r>
            <a:r>
              <a:rPr lang="ja-JP" altLang="en-US" sz="1600" u="heavy" dirty="0" smtClean="0"/>
              <a:t>平成</a:t>
            </a:r>
            <a:r>
              <a:rPr lang="en-US" altLang="ja-JP" sz="1600" u="heavy" dirty="0" smtClean="0"/>
              <a:t>31</a:t>
            </a:r>
            <a:r>
              <a:rPr lang="ja-JP" altLang="en-US" sz="1600" u="heavy" dirty="0" smtClean="0"/>
              <a:t>年１月１日からは保険者が発行する免除証明書を確認する必要があります。</a:t>
            </a:r>
            <a:r>
              <a:rPr lang="ja-JP" altLang="en-US" sz="1600" dirty="0" smtClean="0"/>
              <a:t>（被災地以外のサービス</a:t>
            </a:r>
            <a:r>
              <a:rPr lang="ja-JP" altLang="en-US" sz="1600" dirty="0" smtClean="0"/>
              <a:t>事業所においても同様です。）</a:t>
            </a:r>
            <a:endParaRPr lang="en-US" altLang="ja-JP" sz="1600" dirty="0" smtClean="0"/>
          </a:p>
          <a:p>
            <a:r>
              <a:rPr lang="ja-JP" altLang="en-US" sz="1800" dirty="0" smtClean="0"/>
              <a:t>　</a:t>
            </a:r>
            <a:r>
              <a:rPr lang="en-US" altLang="ja-JP" sz="1400" dirty="0" smtClean="0"/>
              <a:t>※</a:t>
            </a:r>
            <a:r>
              <a:rPr lang="ja-JP" altLang="en-US" sz="1400" dirty="0" smtClean="0"/>
              <a:t>　施設に入所されている方の食費・居住費については、従来通り支払いを受けてください。</a:t>
            </a:r>
            <a:endParaRPr lang="en-US" altLang="ja-JP" sz="1400" dirty="0" smtClean="0"/>
          </a:p>
          <a:p>
            <a:endParaRPr lang="en-US" altLang="ja-JP" sz="800" dirty="0" smtClean="0"/>
          </a:p>
          <a:p>
            <a:r>
              <a:rPr lang="ja-JP" altLang="en-US" sz="1600" dirty="0" smtClean="0"/>
              <a:t>　（１）平成</a:t>
            </a:r>
            <a:r>
              <a:rPr lang="en-US" altLang="ja-JP" sz="1600" dirty="0" smtClean="0"/>
              <a:t>30</a:t>
            </a:r>
            <a:r>
              <a:rPr lang="ja-JP" altLang="en-US" sz="1600" dirty="0" smtClean="0"/>
              <a:t>年７月豪雨に係る災害救助法の適用市町村の介護保険に加入され</a:t>
            </a:r>
            <a:endParaRPr lang="en-US" altLang="ja-JP" sz="1600" dirty="0" smtClean="0"/>
          </a:p>
          <a:p>
            <a:r>
              <a:rPr lang="ja-JP" altLang="en-US" sz="1600" dirty="0" smtClean="0"/>
              <a:t>　　　</a:t>
            </a:r>
            <a:r>
              <a:rPr lang="ja-JP" altLang="en-US" sz="1600" dirty="0" err="1" smtClean="0"/>
              <a:t>て</a:t>
            </a:r>
            <a:r>
              <a:rPr lang="ja-JP" altLang="en-US" sz="1600" dirty="0" smtClean="0"/>
              <a:t>いる方</a:t>
            </a:r>
            <a:endParaRPr lang="en-US" altLang="ja-JP" sz="1600" dirty="0" smtClean="0"/>
          </a:p>
          <a:p>
            <a:pPr lvl="0"/>
            <a:r>
              <a:rPr lang="ja-JP" altLang="en-US" sz="1400" dirty="0" smtClean="0">
                <a:latin typeface="ＭＳ Ｐゴシック" panose="020B0600070205080204" pitchFamily="50" charset="-128"/>
              </a:rPr>
              <a:t>　　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（２）以下のいずれかに該当する旨を申し出た方</a:t>
            </a:r>
            <a:endParaRPr lang="en-US" altLang="ja-JP" sz="1600" dirty="0" smtClean="0"/>
          </a:p>
          <a:p>
            <a:r>
              <a:rPr lang="ja-JP" altLang="en-US" sz="1600" dirty="0"/>
              <a:t>　</a:t>
            </a:r>
            <a:r>
              <a:rPr lang="ja-JP" altLang="en-US" sz="1600" dirty="0" smtClean="0"/>
              <a:t>　　</a:t>
            </a:r>
            <a:r>
              <a:rPr lang="ja-JP" altLang="en-US" sz="1600" dirty="0"/>
              <a:t>①　住家の全半壊、全半焼、床上浸水又はこれに準ずる被災をした</a:t>
            </a:r>
            <a:r>
              <a:rPr lang="ja-JP" altLang="en-US" sz="1600" dirty="0" smtClean="0"/>
              <a:t>旨</a:t>
            </a:r>
            <a:r>
              <a:rPr lang="ja-JP" altLang="en-US" sz="1600" dirty="0"/>
              <a:t>　</a:t>
            </a:r>
            <a:r>
              <a:rPr lang="ja-JP" altLang="en-US" sz="1300" dirty="0"/>
              <a:t>　</a:t>
            </a:r>
            <a:r>
              <a:rPr lang="ja-JP" altLang="en-US" sz="1600" dirty="0"/>
              <a:t>　　　</a:t>
            </a:r>
            <a:endParaRPr lang="en-US" altLang="ja-JP" sz="1600" dirty="0"/>
          </a:p>
          <a:p>
            <a:r>
              <a:rPr lang="ja-JP" altLang="en-US" sz="1600" dirty="0"/>
              <a:t>　　　</a:t>
            </a:r>
            <a:r>
              <a:rPr lang="en-US" altLang="ja-JP" sz="1600" dirty="0"/>
              <a:t> </a:t>
            </a:r>
            <a:r>
              <a:rPr lang="en-US" altLang="ja-JP" sz="1200" dirty="0"/>
              <a:t>※</a:t>
            </a:r>
            <a:r>
              <a:rPr lang="ja-JP" altLang="en-US" sz="1200" dirty="0"/>
              <a:t>罹災証明書の提示は必要なく、窓口での口答申告でよい</a:t>
            </a:r>
            <a:endParaRPr lang="en-US" altLang="ja-JP" sz="1200" dirty="0" smtClean="0"/>
          </a:p>
          <a:p>
            <a:r>
              <a:rPr lang="ja-JP" altLang="en-US" sz="1600" dirty="0" smtClean="0"/>
              <a:t>　　　②</a:t>
            </a:r>
            <a:r>
              <a:rPr lang="ja-JP" altLang="en-US" sz="1600" dirty="0"/>
              <a:t>　主たる生計維持者が死亡し又は重篤な傷病を負った旨</a:t>
            </a:r>
          </a:p>
          <a:p>
            <a:r>
              <a:rPr lang="ja-JP" altLang="en-US" sz="1600" dirty="0"/>
              <a:t>　　　③　主たる生計維持者の行方が不明である旨</a:t>
            </a:r>
            <a:endParaRPr lang="ja-JP" altLang="en-US" sz="800" dirty="0"/>
          </a:p>
          <a:p>
            <a:r>
              <a:rPr lang="ja-JP" altLang="en-US" sz="1600" dirty="0"/>
              <a:t>　　　④　主たる生計維持者が事業を廃止し、又は休止した旨</a:t>
            </a:r>
            <a:endParaRPr lang="ja-JP" altLang="en-US" sz="800" dirty="0"/>
          </a:p>
          <a:p>
            <a:r>
              <a:rPr lang="ja-JP" altLang="en-US" sz="1600" dirty="0"/>
              <a:t>　　　⑤　主たる生計維持者が失職し、現在収入がない</a:t>
            </a:r>
            <a:r>
              <a:rPr lang="ja-JP" altLang="en-US" sz="1600" dirty="0" smtClean="0"/>
              <a:t>旨</a:t>
            </a:r>
            <a:endParaRPr lang="en-US" altLang="ja-JP" sz="1600" dirty="0"/>
          </a:p>
          <a:p>
            <a:pPr lvl="0"/>
            <a:r>
              <a:rPr lang="ja-JP" altLang="en-US" sz="1400" dirty="0" smtClean="0">
                <a:latin typeface="ＭＳ Ｐゴシック" panose="020B0600070205080204" pitchFamily="50" charset="-128"/>
              </a:rPr>
              <a:t>　　（</a:t>
            </a:r>
            <a:r>
              <a:rPr lang="ja-JP" altLang="en-US" sz="1400" dirty="0">
                <a:latin typeface="ＭＳ Ｐゴシック" panose="020B0600070205080204" pitchFamily="50" charset="-128"/>
              </a:rPr>
              <a:t>詳細は、厚生労働省</a:t>
            </a:r>
            <a:r>
              <a:rPr lang="en-US" altLang="ja-JP" sz="1400" dirty="0">
                <a:latin typeface="ＭＳ Ｐゴシック" panose="020B0600070205080204" pitchFamily="50" charset="-128"/>
              </a:rPr>
              <a:t>HP</a:t>
            </a:r>
            <a:r>
              <a:rPr lang="ja-JP" altLang="en-US" sz="1400" dirty="0">
                <a:latin typeface="ＭＳ Ｐゴシック" panose="020B0600070205080204" pitchFamily="50" charset="-128"/>
              </a:rPr>
              <a:t>「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平成</a:t>
            </a:r>
            <a:r>
              <a:rPr lang="en-US" altLang="zh-TW" sz="1400" dirty="0">
                <a:latin typeface="ＭＳ Ｐゴシック" panose="020B0600070205080204" pitchFamily="50" charset="-128"/>
              </a:rPr>
              <a:t>30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ja-JP" altLang="en-US" sz="1400" dirty="0">
                <a:latin typeface="ＭＳ Ｐゴシック" panose="020B0600070205080204" pitchFamily="50" charset="-128"/>
              </a:rPr>
              <a:t>７月豪雨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関連情報</a:t>
            </a:r>
            <a:r>
              <a:rPr lang="ja-JP" altLang="en-US" sz="1400" dirty="0">
                <a:latin typeface="ＭＳ Ｐゴシック" panose="020B0600070205080204" pitchFamily="50" charset="-128"/>
              </a:rPr>
              <a:t>」における「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平成</a:t>
            </a:r>
            <a:r>
              <a:rPr lang="en-US" altLang="zh-TW" sz="1400" dirty="0">
                <a:latin typeface="ＭＳ Ｐゴシック" panose="020B0600070205080204" pitchFamily="50" charset="-128"/>
              </a:rPr>
              <a:t>30</a:t>
            </a:r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ja-JP" altLang="en-US" sz="1400" dirty="0">
                <a:latin typeface="ＭＳ Ｐゴシック" panose="020B0600070205080204" pitchFamily="50" charset="-128"/>
              </a:rPr>
              <a:t>７月豪雨で被</a:t>
            </a:r>
            <a:endParaRPr lang="en-US" altLang="ja-JP" sz="1400" dirty="0">
              <a:latin typeface="ＭＳ Ｐゴシック" panose="020B0600070205080204" pitchFamily="50" charset="-128"/>
            </a:endParaRPr>
          </a:p>
          <a:p>
            <a:pPr lvl="0"/>
            <a:r>
              <a:rPr lang="ja-JP" altLang="en-US" sz="1400" dirty="0">
                <a:latin typeface="ＭＳ Ｐゴシック" panose="020B0600070205080204" pitchFamily="50" charset="-128"/>
              </a:rPr>
              <a:t>　　　</a:t>
            </a:r>
            <a:r>
              <a:rPr lang="ja-JP" altLang="en-US" sz="1400" dirty="0" err="1">
                <a:latin typeface="ＭＳ Ｐゴシック" panose="020B0600070205080204" pitchFamily="50" charset="-128"/>
              </a:rPr>
              <a:t>災された</a:t>
            </a:r>
            <a:r>
              <a:rPr lang="ja-JP" altLang="en-US" sz="1400" dirty="0">
                <a:latin typeface="ＭＳ Ｐゴシック" panose="020B0600070205080204" pitchFamily="50" charset="-128"/>
              </a:rPr>
              <a:t>皆様の医療機関等での窓口での支払いは不要です」で確認できます。）</a:t>
            </a:r>
            <a:endParaRPr lang="en-US" altLang="ja-JP" sz="1400" dirty="0">
              <a:latin typeface="ＭＳ Ｐゴシック" panose="020B0600070205080204" pitchFamily="50" charset="-128"/>
            </a:endParaRPr>
          </a:p>
          <a:p>
            <a:endParaRPr lang="en-US" altLang="ja-JP" sz="600" u="sng" dirty="0" smtClean="0">
              <a:latin typeface="+mj-lt"/>
            </a:endParaRPr>
          </a:p>
          <a:p>
            <a:r>
              <a:rPr lang="ja-JP" altLang="en-US" sz="1600" dirty="0" smtClean="0"/>
              <a:t>　</a:t>
            </a:r>
            <a:r>
              <a:rPr lang="ja-JP" altLang="en-US" sz="1600" u="heavy" dirty="0" smtClean="0"/>
              <a:t>証明書発行に関しては、各保険者へ問い合わせいただくよう周知ください。</a:t>
            </a:r>
            <a:endParaRPr lang="ja-JP" altLang="en-US" sz="1600" u="heavy" dirty="0"/>
          </a:p>
        </p:txBody>
      </p:sp>
      <p:sp>
        <p:nvSpPr>
          <p:cNvPr id="21" name="大かっこ 20"/>
          <p:cNvSpPr/>
          <p:nvPr/>
        </p:nvSpPr>
        <p:spPr>
          <a:xfrm>
            <a:off x="593799" y="7867104"/>
            <a:ext cx="6267705" cy="1361918"/>
          </a:xfrm>
          <a:prstGeom prst="bracketPair">
            <a:avLst>
              <a:gd name="adj" fmla="val 784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5773" tIns="47886" rIns="95773" bIns="47886"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 21"/>
          <p:cNvSpPr/>
          <p:nvPr/>
        </p:nvSpPr>
        <p:spPr>
          <a:xfrm>
            <a:off x="252464" y="2106464"/>
            <a:ext cx="6937374" cy="571108"/>
          </a:xfrm>
          <a:prstGeom prst="roundRect">
            <a:avLst/>
          </a:prstGeom>
          <a:solidFill>
            <a:srgbClr val="FFFF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3" tIns="47886" rIns="95773" bIns="47886"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92379" y="2175259"/>
            <a:ext cx="6695217" cy="435261"/>
          </a:xfrm>
          <a:prstGeom prst="rect">
            <a:avLst/>
          </a:prstGeom>
          <a:noFill/>
        </p:spPr>
        <p:txBody>
          <a:bodyPr wrap="square" lIns="95773" tIns="47886" rIns="95773" bIns="47886" rtlCol="0">
            <a:spAutoFit/>
          </a:bodyPr>
          <a:lstStyle/>
          <a:p>
            <a:r>
              <a:rPr lang="ja-JP" alt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ＤＦ特太ゴシック体" pitchFamily="1" charset="-128"/>
              </a:rPr>
              <a:t>１．被保険証等の</a:t>
            </a:r>
            <a:r>
              <a:rPr lang="ja-JP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ea typeface="ＤＦ特太ゴシック体" pitchFamily="1" charset="-128"/>
              </a:rPr>
              <a:t>確認</a:t>
            </a:r>
            <a:r>
              <a:rPr lang="ja-JP" alt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ＤＦ特太ゴシック体" pitchFamily="1" charset="-128"/>
              </a:rPr>
              <a:t>が</a:t>
            </a:r>
            <a:r>
              <a:rPr lang="ja-JP" altLang="en-US" sz="2200" dirty="0">
                <a:solidFill>
                  <a:schemeClr val="tx1">
                    <a:lumMod val="95000"/>
                    <a:lumOff val="5000"/>
                  </a:schemeClr>
                </a:solidFill>
                <a:ea typeface="ＤＦ特太ゴシック体" pitchFamily="1" charset="-128"/>
              </a:rPr>
              <a:t>必要と</a:t>
            </a:r>
            <a:r>
              <a:rPr lang="ja-JP" alt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ＤＦ特太ゴシック体" pitchFamily="1" charset="-128"/>
              </a:rPr>
              <a:t>なります</a:t>
            </a:r>
            <a:endParaRPr lang="ja-JP" altLang="en-US" sz="2200" dirty="0">
              <a:solidFill>
                <a:schemeClr val="tx1">
                  <a:lumMod val="95000"/>
                  <a:lumOff val="5000"/>
                </a:schemeClr>
              </a:solidFill>
              <a:ea typeface="ＤＦ特太ゴシック体" pitchFamily="1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192710" y="4010922"/>
            <a:ext cx="6937374" cy="1296144"/>
          </a:xfrm>
          <a:prstGeom prst="roundRect">
            <a:avLst/>
          </a:prstGeom>
          <a:solidFill>
            <a:srgbClr val="FFFF99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3" tIns="47886" rIns="95773" bIns="47886"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37382" y="4194696"/>
            <a:ext cx="6909714" cy="743038"/>
          </a:xfrm>
          <a:prstGeom prst="rect">
            <a:avLst/>
          </a:prstGeom>
          <a:noFill/>
        </p:spPr>
        <p:txBody>
          <a:bodyPr wrap="square" lIns="95773" tIns="47886" rIns="95773" bIns="47886" rtlCol="0">
            <a:spAutoFit/>
          </a:bodyPr>
          <a:lstStyle/>
          <a:p>
            <a:r>
              <a:rPr lang="ja-JP" altLang="en-US" sz="2100" dirty="0">
                <a:solidFill>
                  <a:schemeClr val="tx1">
                    <a:lumMod val="95000"/>
                    <a:lumOff val="5000"/>
                  </a:schemeClr>
                </a:solidFill>
                <a:ea typeface="ＤＦ特太ゴシック体" pitchFamily="1" charset="-128"/>
              </a:rPr>
              <a:t>２</a:t>
            </a:r>
            <a:r>
              <a:rPr lang="ja-JP" alt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ＤＦ特太ゴシック体" pitchFamily="1" charset="-128"/>
              </a:rPr>
              <a:t>．窓口での利用料の支払いを猶予・免除する際には、保険者が発行</a:t>
            </a:r>
            <a:r>
              <a:rPr lang="ja-JP" alt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ＤＦ特太ゴシック体" pitchFamily="1" charset="-128"/>
              </a:rPr>
              <a:t>する免除</a:t>
            </a:r>
            <a:r>
              <a:rPr lang="ja-JP" alt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ＤＦ特太ゴシック体" pitchFamily="1" charset="-128"/>
              </a:rPr>
              <a:t>証明書の確認が必要となります</a:t>
            </a:r>
            <a:endParaRPr lang="en-US" altLang="ja-JP" sz="2100" dirty="0" smtClean="0">
              <a:solidFill>
                <a:schemeClr val="tx1">
                  <a:lumMod val="95000"/>
                  <a:lumOff val="5000"/>
                </a:schemeClr>
              </a:solidFill>
              <a:ea typeface="ＤＦ特太ゴシック体" pitchFamily="1" charset="-128"/>
            </a:endParaRPr>
          </a:p>
        </p:txBody>
      </p:sp>
      <p:sp>
        <p:nvSpPr>
          <p:cNvPr id="29" name="角丸四角形 28"/>
          <p:cNvSpPr/>
          <p:nvPr/>
        </p:nvSpPr>
        <p:spPr>
          <a:xfrm>
            <a:off x="73853" y="1314376"/>
            <a:ext cx="7232582" cy="8856985"/>
          </a:xfrm>
          <a:prstGeom prst="roundRect">
            <a:avLst>
              <a:gd name="adj" fmla="val 2854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73" tIns="47886" rIns="95773" bIns="47886"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角丸四角形 29"/>
          <p:cNvSpPr/>
          <p:nvPr/>
        </p:nvSpPr>
        <p:spPr>
          <a:xfrm>
            <a:off x="221457" y="812545"/>
            <a:ext cx="6937374" cy="1167907"/>
          </a:xfrm>
          <a:prstGeom prst="roundRect">
            <a:avLst/>
          </a:prstGeom>
          <a:solidFill>
            <a:srgbClr val="99CCFF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5773" tIns="47886" rIns="95773" bIns="47886"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63781" y="920801"/>
            <a:ext cx="6937374" cy="1066203"/>
          </a:xfrm>
          <a:prstGeom prst="rect">
            <a:avLst/>
          </a:prstGeom>
          <a:noFill/>
        </p:spPr>
        <p:txBody>
          <a:bodyPr wrap="square" lIns="95773" tIns="47886" rIns="95773" bIns="47886" rtlCol="0">
            <a:spAutoFit/>
          </a:bodyPr>
          <a:lstStyle/>
          <a:p>
            <a:r>
              <a:rPr lang="ja-JP" altLang="en-US" sz="2100" dirty="0" smtClean="0">
                <a:ea typeface="ＤＦ特太ゴシック体" pitchFamily="1" charset="-128"/>
              </a:rPr>
              <a:t>平成３０年７月豪雨で被災された方について、平成</a:t>
            </a:r>
            <a:r>
              <a:rPr lang="en-US" altLang="ja-JP" sz="2100" dirty="0" smtClean="0">
                <a:ea typeface="ＤＦ特太ゴシック体" pitchFamily="1" charset="-128"/>
              </a:rPr>
              <a:t>31</a:t>
            </a:r>
            <a:r>
              <a:rPr lang="ja-JP" altLang="en-US" sz="2100" dirty="0" smtClean="0">
                <a:ea typeface="ＤＦ特太ゴシック体" pitchFamily="1" charset="-128"/>
              </a:rPr>
              <a:t>年</a:t>
            </a:r>
            <a:endParaRPr lang="en-US" altLang="ja-JP" sz="2100" dirty="0" smtClean="0">
              <a:ea typeface="ＤＦ特太ゴシック体" pitchFamily="1" charset="-128"/>
            </a:endParaRPr>
          </a:p>
          <a:p>
            <a:r>
              <a:rPr lang="ja-JP" altLang="en-US" sz="2100" dirty="0" smtClean="0">
                <a:ea typeface="ＤＦ特太ゴシック体" pitchFamily="1" charset="-128"/>
              </a:rPr>
              <a:t>１月１日から介護サービス事業所等の窓口での取扱いが変わります。</a:t>
            </a:r>
            <a:endParaRPr lang="en-US" altLang="ja-JP" sz="2100" dirty="0" smtClean="0">
              <a:ea typeface="ＤＦ特太ゴシック体" pitchFamily="1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89744" y="152815"/>
            <a:ext cx="3528392" cy="510328"/>
          </a:xfrm>
          <a:prstGeom prst="round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13748" y="212071"/>
            <a:ext cx="3504388" cy="404484"/>
          </a:xfrm>
          <a:prstGeom prst="rect">
            <a:avLst/>
          </a:prstGeom>
          <a:noFill/>
        </p:spPr>
        <p:txBody>
          <a:bodyPr wrap="square" lIns="95773" tIns="47886" rIns="95773" bIns="47886" rtlCol="0">
            <a:spAutoFit/>
          </a:bodyPr>
          <a:lstStyle/>
          <a:p>
            <a:r>
              <a:rPr kumimoji="1" lang="ja-JP" altLang="en-US" sz="2000" dirty="0" smtClean="0">
                <a:ea typeface="ＤＦ特太ゴシック体" pitchFamily="1" charset="-128"/>
              </a:rPr>
              <a:t>介護サービス事業所の方々へ</a:t>
            </a:r>
            <a:endParaRPr kumimoji="1" lang="ja-JP" altLang="en-US" sz="2000" dirty="0">
              <a:ea typeface="ＤＦ特太ゴシック体" pitchFamily="1" charset="-128"/>
            </a:endParaRPr>
          </a:p>
        </p:txBody>
      </p:sp>
      <p:pic>
        <p:nvPicPr>
          <p:cNvPr id="14" name="Picture 5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240" y="0"/>
            <a:ext cx="812634" cy="693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55"/>
          <p:cNvSpPr txBox="1">
            <a:spLocks noChangeArrowheads="1"/>
          </p:cNvSpPr>
          <p:nvPr/>
        </p:nvSpPr>
        <p:spPr bwMode="auto">
          <a:xfrm>
            <a:off x="5335846" y="177146"/>
            <a:ext cx="25012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400" b="1" dirty="0">
                <a:ea typeface="HG丸ｺﾞｼｯｸM-PRO" pitchFamily="50" charset="-128"/>
              </a:rPr>
              <a:t>厚生労働省</a:t>
            </a:r>
          </a:p>
        </p:txBody>
      </p:sp>
      <p:sp>
        <p:nvSpPr>
          <p:cNvPr id="18" name="Text Box 56"/>
          <p:cNvSpPr txBox="1">
            <a:spLocks noChangeArrowheads="1"/>
          </p:cNvSpPr>
          <p:nvPr/>
        </p:nvSpPr>
        <p:spPr bwMode="auto">
          <a:xfrm>
            <a:off x="5366874" y="544181"/>
            <a:ext cx="298926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800" b="1" dirty="0">
                <a:ea typeface="HG丸ｺﾞｼｯｸM-PRO" pitchFamily="50" charset="-128"/>
              </a:rPr>
              <a:t>Ministry of Health </a:t>
            </a:r>
            <a:r>
              <a:rPr lang="en-US" altLang="ja-JP" sz="800" b="1" dirty="0" err="1">
                <a:ea typeface="HG丸ｺﾞｼｯｸM-PRO" pitchFamily="50" charset="-128"/>
              </a:rPr>
              <a:t>Labour</a:t>
            </a:r>
            <a:r>
              <a:rPr lang="en-US" altLang="ja-JP" sz="800" b="1" dirty="0">
                <a:ea typeface="HG丸ｺﾞｼｯｸM-PRO" pitchFamily="50" charset="-128"/>
              </a:rPr>
              <a:t> and Welfare</a:t>
            </a:r>
          </a:p>
        </p:txBody>
      </p:sp>
      <p:sp>
        <p:nvSpPr>
          <p:cNvPr id="19" name="Text Box 88"/>
          <p:cNvSpPr txBox="1">
            <a:spLocks noChangeArrowheads="1"/>
          </p:cNvSpPr>
          <p:nvPr/>
        </p:nvSpPr>
        <p:spPr bwMode="auto">
          <a:xfrm>
            <a:off x="5332283" y="19242"/>
            <a:ext cx="25209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900" b="1" dirty="0">
                <a:solidFill>
                  <a:srgbClr val="006600"/>
                </a:solidFill>
                <a:ea typeface="HG丸ｺﾞｼｯｸM-PRO" pitchFamily="50" charset="-128"/>
              </a:rPr>
              <a:t>ひと、くらし、みらいのために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1634</TotalTime>
  <Words>92</Words>
  <Application>Microsoft Office PowerPoint</Application>
  <PresentationFormat>ユーザー設定</PresentationFormat>
  <Paragraphs>27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ＤＦ特太ゴシック体</vt:lpstr>
      <vt:lpstr>HG丸ｺﾞｼｯｸM-PRO</vt:lpstr>
      <vt:lpstr>ＭＳ Ｐゴシック</vt:lpstr>
      <vt:lpstr>新細明體</vt:lpstr>
      <vt:lpstr>Arial</vt:lpstr>
      <vt:lpstr>Calibri</vt:lpstr>
      <vt:lpstr>Office 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厚生労働省ネットワークシステム</dc:creator>
  <cp:lastModifiedBy>杉山 隆彦(sugiyama-takahiko)</cp:lastModifiedBy>
  <cp:revision>82</cp:revision>
  <cp:lastPrinted>2018-10-30T06:22:16Z</cp:lastPrinted>
  <dcterms:created xsi:type="dcterms:W3CDTF">2011-04-15T08:05:24Z</dcterms:created>
  <dcterms:modified xsi:type="dcterms:W3CDTF">2018-10-31T07:39:05Z</dcterms:modified>
</cp:coreProperties>
</file>