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6" r:id="rId9"/>
    <p:sldId id="270" r:id="rId10"/>
    <p:sldId id="271" r:id="rId11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EF45E-5890-4E77-BF7B-F42302770597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B3B9A-F4D9-4D0A-A9C9-6EF95589E8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975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8991-2922-4FE6-97A5-9EE5DBEF9D65}" type="datetimeFigureOut">
              <a:rPr kumimoji="1" lang="ja-JP" altLang="en-US" smtClean="0"/>
              <a:t>2020/7/1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A6CBE-0C93-466A-B042-2A724A7DF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385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A6CBE-0C93-466A-B042-2A724A7DF0A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45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79F0-B7B1-447A-A037-7C3F0FCFF8D5}" type="datetimeFigureOut">
              <a:rPr kumimoji="1" lang="ja-JP" altLang="en-US" smtClean="0"/>
              <a:t>2020/7/1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B680-CA3A-4E3A-BA8B-3343F2431CD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252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79F0-B7B1-447A-A037-7C3F0FCFF8D5}" type="datetimeFigureOut">
              <a:rPr kumimoji="1" lang="ja-JP" altLang="en-US" smtClean="0"/>
              <a:t>2020/7/1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B680-CA3A-4E3A-BA8B-3343F2431CD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514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79F0-B7B1-447A-A037-7C3F0FCFF8D5}" type="datetimeFigureOut">
              <a:rPr kumimoji="1" lang="ja-JP" altLang="en-US" smtClean="0"/>
              <a:t>2020/7/1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B680-CA3A-4E3A-BA8B-3343F2431CD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347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79F0-B7B1-447A-A037-7C3F0FCFF8D5}" type="datetimeFigureOut">
              <a:rPr kumimoji="1" lang="ja-JP" altLang="en-US" smtClean="0"/>
              <a:t>2020/7/1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B680-CA3A-4E3A-BA8B-3343F2431CD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006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79F0-B7B1-447A-A037-7C3F0FCFF8D5}" type="datetimeFigureOut">
              <a:rPr kumimoji="1" lang="ja-JP" altLang="en-US" smtClean="0"/>
              <a:t>2020/7/1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B680-CA3A-4E3A-BA8B-3343F2431CD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638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79F0-B7B1-447A-A037-7C3F0FCFF8D5}" type="datetimeFigureOut">
              <a:rPr kumimoji="1" lang="ja-JP" altLang="en-US" smtClean="0"/>
              <a:t>2020/7/1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B680-CA3A-4E3A-BA8B-3343F2431CD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327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79F0-B7B1-447A-A037-7C3F0FCFF8D5}" type="datetimeFigureOut">
              <a:rPr kumimoji="1" lang="ja-JP" altLang="en-US" smtClean="0"/>
              <a:t>2020/7/1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B680-CA3A-4E3A-BA8B-3343F2431CD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857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79F0-B7B1-447A-A037-7C3F0FCFF8D5}" type="datetimeFigureOut">
              <a:rPr kumimoji="1" lang="ja-JP" altLang="en-US" smtClean="0"/>
              <a:t>2020/7/1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B680-CA3A-4E3A-BA8B-3343F2431CD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872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79F0-B7B1-447A-A037-7C3F0FCFF8D5}" type="datetimeFigureOut">
              <a:rPr kumimoji="1" lang="ja-JP" altLang="en-US" smtClean="0"/>
              <a:t>2020/7/1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B680-CA3A-4E3A-BA8B-3343F2431CD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37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79F0-B7B1-447A-A037-7C3F0FCFF8D5}" type="datetimeFigureOut">
              <a:rPr kumimoji="1" lang="ja-JP" altLang="en-US" smtClean="0"/>
              <a:t>2020/7/1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B680-CA3A-4E3A-BA8B-3343F2431CD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258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79F0-B7B1-447A-A037-7C3F0FCFF8D5}" type="datetimeFigureOut">
              <a:rPr kumimoji="1" lang="ja-JP" altLang="en-US" smtClean="0"/>
              <a:t>2020/7/1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B680-CA3A-4E3A-BA8B-3343F2431CD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493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279F0-B7B1-447A-A037-7C3F0FCFF8D5}" type="datetimeFigureOut">
              <a:rPr kumimoji="1" lang="ja-JP" altLang="en-US" smtClean="0"/>
              <a:t>2020/7/1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FB680-CA3A-4E3A-BA8B-3343F2431CD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678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96251" y="4077072"/>
            <a:ext cx="7776864" cy="1440160"/>
          </a:xfrm>
        </p:spPr>
        <p:txBody>
          <a:bodyPr>
            <a:noAutofit/>
          </a:bodyPr>
          <a:lstStyle/>
          <a:p>
            <a:r>
              <a:rPr kumimoji="1" lang="ja-JP" alt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とっとりスタートアップチャレンジ２０２０</a:t>
            </a:r>
            <a:r>
              <a:rPr lang="ja-JP" alt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  <a:r>
              <a:rPr lang="ja-JP" altLang="en-US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Ｕ１８</a:t>
            </a:r>
            <a:endParaRPr lang="en-US" altLang="ja-JP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ja-JP" altLang="en-US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事業</a:t>
            </a:r>
            <a:r>
              <a:rPr kumimoji="1" lang="ja-JP" altLang="en-US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プラン作成シート</a:t>
            </a:r>
            <a:r>
              <a:rPr kumimoji="1" lang="en-US" altLang="ja-JP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endParaRPr kumimoji="1" lang="ja-JP" altLang="en-US" sz="4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323529" y="6237312"/>
            <a:ext cx="8820472" cy="436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b="1" dirty="0" smtClean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Refer</a:t>
            </a:r>
            <a:r>
              <a:rPr lang="ja-JP" altLang="en-US" sz="1600" b="1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r>
              <a:rPr lang="en-US" altLang="ja-JP" sz="1600" b="1" dirty="0" smtClean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to </a:t>
            </a:r>
            <a:r>
              <a:rPr lang="ja-JP" altLang="en-US" sz="1600" b="1" dirty="0" smtClean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日本政策金融公庫「高校生ビジネスプラン・グランプリ」ビジネスプランシート</a:t>
            </a:r>
            <a:endParaRPr lang="ja-JP" altLang="en-US" sz="1600" b="1" dirty="0">
              <a:solidFill>
                <a:schemeClr val="tx1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620688"/>
            <a:ext cx="7961554" cy="3212182"/>
          </a:xfrm>
          <a:prstGeom prst="rect">
            <a:avLst/>
          </a:prstGeom>
        </p:spPr>
      </p:pic>
      <p:sp>
        <p:nvSpPr>
          <p:cNvPr id="7" name="フローチャート: 記憶データ 6"/>
          <p:cNvSpPr/>
          <p:nvPr/>
        </p:nvSpPr>
        <p:spPr>
          <a:xfrm>
            <a:off x="5913730" y="865440"/>
            <a:ext cx="1744324" cy="449257"/>
          </a:xfrm>
          <a:prstGeom prst="flowChartOnlineStorag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2800" i="1" dirty="0">
              <a:solidFill>
                <a:srgbClr val="FFC000"/>
              </a:solidFill>
              <a:latin typeface="Showcard Gothic" panose="04020904020102020604" pitchFamily="82" charset="0"/>
              <a:ea typeface="HG創英角ｺﾞｼｯｸUB" panose="020B0909000000000000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24128" y="83671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i="1" dirty="0">
                <a:solidFill>
                  <a:schemeClr val="accent5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U-18</a:t>
            </a:r>
            <a:endParaRPr lang="ja-JP" altLang="en-US" sz="2800" i="1" dirty="0">
              <a:solidFill>
                <a:schemeClr val="accent5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074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23528" y="125760"/>
            <a:ext cx="8820472" cy="11430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≪調査、ヒアリング結果≫</a:t>
            </a:r>
            <a:endParaRPr kumimoji="1" lang="ja-JP" altLang="en-US" dirty="0"/>
          </a:p>
        </p:txBody>
      </p:sp>
      <p:sp>
        <p:nvSpPr>
          <p:cNvPr id="6" name="コンテンツ プレースホルダー 1"/>
          <p:cNvSpPr txBox="1">
            <a:spLocks/>
          </p:cNvSpPr>
          <p:nvPr/>
        </p:nvSpPr>
        <p:spPr>
          <a:xfrm>
            <a:off x="467544" y="1268760"/>
            <a:ext cx="8229600" cy="5256584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実施した場合のみ記入してください。</a:t>
            </a:r>
          </a:p>
          <a:p>
            <a:r>
              <a:rPr lang="ja-JP" alt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商品・サービス、必要な経営資源等（ヒト、モノ、技術・ノウハウ）、市場ニーズなどについて、自分たちで調査したこと、実際に事業されている方などに聞いてみたことを、記入してください。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81253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１　ビジネスプランのタイトル・概要</a:t>
            </a:r>
            <a:endParaRPr kumimoji="1" lang="ja-JP" altLang="en-US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1252736"/>
          </a:xfrm>
          <a:ln w="25400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タイトル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6" name="コンテンツ プレースホルダー 1"/>
          <p:cNvSpPr txBox="1">
            <a:spLocks/>
          </p:cNvSpPr>
          <p:nvPr/>
        </p:nvSpPr>
        <p:spPr>
          <a:xfrm>
            <a:off x="467544" y="2961928"/>
            <a:ext cx="8229600" cy="3275384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smtClean="0"/>
              <a:t>【</a:t>
            </a:r>
            <a:r>
              <a:rPr lang="ja-JP" altLang="en-US" dirty="0"/>
              <a:t>概要</a:t>
            </a:r>
            <a:r>
              <a:rPr lang="en-US" altLang="ja-JP" dirty="0" smtClean="0"/>
              <a:t>】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632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２　プランを思いついたきっかけ・目的</a:t>
            </a:r>
            <a:endParaRPr kumimoji="1" lang="ja-JP" altLang="en-US" dirty="0"/>
          </a:p>
        </p:txBody>
      </p:sp>
      <p:sp>
        <p:nvSpPr>
          <p:cNvPr id="4" name="コンテンツ プレースホルダー 1"/>
          <p:cNvSpPr txBox="1">
            <a:spLocks/>
          </p:cNvSpPr>
          <p:nvPr/>
        </p:nvSpPr>
        <p:spPr>
          <a:xfrm>
            <a:off x="467544" y="1340768"/>
            <a:ext cx="8229600" cy="4896544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思いついたきっかけ、時期、問題意識などを、できるだけ具体的に書いてみよう。</a:t>
            </a:r>
            <a:endParaRPr lang="ja-JP" altLang="en-US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0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３　商品</a:t>
            </a:r>
            <a:r>
              <a:rPr lang="ja-JP" altLang="en-US" dirty="0"/>
              <a:t>・</a:t>
            </a:r>
            <a:r>
              <a:rPr lang="ja-JP" altLang="en-US" dirty="0" smtClean="0"/>
              <a:t>サービス①</a:t>
            </a:r>
            <a:endParaRPr kumimoji="1" lang="ja-JP" altLang="en-US" dirty="0"/>
          </a:p>
        </p:txBody>
      </p:sp>
      <p:sp>
        <p:nvSpPr>
          <p:cNvPr id="5" name="コンテンツ プレースホルダー 1"/>
          <p:cNvSpPr txBox="1">
            <a:spLocks/>
          </p:cNvSpPr>
          <p:nvPr/>
        </p:nvSpPr>
        <p:spPr>
          <a:xfrm>
            <a:off x="467544" y="1844824"/>
            <a:ext cx="8229600" cy="4392488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商品・サービスの基本的な機能、仕組み、価格を忘れずに記入しましょう。</a:t>
            </a:r>
          </a:p>
          <a:p>
            <a:r>
              <a:rPr lang="ja-JP" alt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文字だけで分かりにくい場合は、図や表などを入れてみよう。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67544" y="1290012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u="sng" dirty="0" smtClean="0"/>
              <a:t>■　商品・サービスの内容</a:t>
            </a:r>
          </a:p>
        </p:txBody>
      </p:sp>
    </p:spTree>
    <p:extLst>
      <p:ext uri="{BB962C8B-B14F-4D97-AF65-F5344CB8AC3E}">
        <p14:creationId xmlns:p14="http://schemas.microsoft.com/office/powerpoint/2010/main" val="38735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３　商品</a:t>
            </a:r>
            <a:r>
              <a:rPr lang="ja-JP" altLang="en-US" dirty="0"/>
              <a:t>・</a:t>
            </a:r>
            <a:r>
              <a:rPr lang="ja-JP" altLang="en-US" dirty="0" smtClean="0"/>
              <a:t>サービス②</a:t>
            </a:r>
            <a:endParaRPr kumimoji="1" lang="ja-JP" altLang="en-US" dirty="0"/>
          </a:p>
        </p:txBody>
      </p:sp>
      <p:sp>
        <p:nvSpPr>
          <p:cNvPr id="5" name="コンテンツ プレースホルダー 1"/>
          <p:cNvSpPr txBox="1">
            <a:spLocks/>
          </p:cNvSpPr>
          <p:nvPr/>
        </p:nvSpPr>
        <p:spPr>
          <a:xfrm>
            <a:off x="467544" y="1844824"/>
            <a:ext cx="8229600" cy="4392488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考えた商品・サービスと同じような商品・サービスがあるかの調査・検討をしっかり行い、それらにはない特徴や機能があるかどうか、よく考えてみましょう。</a:t>
            </a:r>
          </a:p>
          <a:p>
            <a:r>
              <a:rPr lang="ja-JP" alt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商品の購入者やサービスの利用者にとって、どのようなメリットがあるのかはっきりさせましょう。</a:t>
            </a:r>
            <a:endParaRPr lang="ja-JP" altLang="en-US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7544" y="1290012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u="sng" dirty="0" smtClean="0"/>
              <a:t>■　既存の商品・サービスとの違い、セールスポイント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83568" y="4797152"/>
            <a:ext cx="7848872" cy="1200329"/>
          </a:xfrm>
          <a:prstGeom prst="rect">
            <a:avLst/>
          </a:prstGeom>
          <a:ln w="254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ja-JP" altLang="en-US" dirty="0" smtClean="0"/>
              <a:t>同じような商品・サービス</a:t>
            </a:r>
          </a:p>
          <a:p>
            <a:r>
              <a:rPr lang="en-US" altLang="ja-JP" dirty="0" smtClean="0"/>
              <a:t>(</a:t>
            </a:r>
            <a:r>
              <a:rPr lang="ja-JP" altLang="en-US" dirty="0" smtClean="0"/>
              <a:t>競合品の確認</a:t>
            </a:r>
            <a:r>
              <a:rPr lang="en-US" altLang="ja-JP" dirty="0" smtClean="0"/>
              <a:t>)</a:t>
            </a:r>
          </a:p>
          <a:p>
            <a:endParaRPr lang="en-US" altLang="ja-JP" dirty="0" smtClean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54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４　</a:t>
            </a:r>
            <a:r>
              <a:rPr lang="ja-JP" altLang="en-US" dirty="0" smtClean="0"/>
              <a:t>顧客①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（商品・サービスを販売する先）</a:t>
            </a:r>
            <a:endParaRPr kumimoji="1" lang="ja-JP" altLang="en-US" dirty="0"/>
          </a:p>
        </p:txBody>
      </p:sp>
      <p:sp>
        <p:nvSpPr>
          <p:cNvPr id="6" name="コンテンツ プレースホルダー 1"/>
          <p:cNvSpPr txBox="1">
            <a:spLocks/>
          </p:cNvSpPr>
          <p:nvPr/>
        </p:nvSpPr>
        <p:spPr>
          <a:xfrm>
            <a:off x="467544" y="2204864"/>
            <a:ext cx="8229600" cy="43204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ターゲットはできる限り絞り込み、具体的なイメージ（年代、性別、地域など）が持てるようにしましょう。</a:t>
            </a:r>
          </a:p>
          <a:p>
            <a:r>
              <a:rPr lang="ja-JP" alt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考えた商品・サービスの内容に合ったターゲットですか？よく考えてみましょう。</a:t>
            </a:r>
          </a:p>
          <a:p>
            <a:r>
              <a:rPr lang="ja-JP" alt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可能であれば、想定するターゲットの市場規模も計算してみましょう。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67544" y="1599183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u="sng" dirty="0" smtClean="0"/>
              <a:t>■　想定している顧客（ターゲット）</a:t>
            </a:r>
          </a:p>
          <a:p>
            <a:endParaRPr lang="ja-JP" altLang="en-US" sz="24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81277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４　</a:t>
            </a:r>
            <a:r>
              <a:rPr lang="ja-JP" altLang="en-US" dirty="0" smtClean="0"/>
              <a:t>顧客②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（商品・サービスを販売する先）</a:t>
            </a:r>
            <a:endParaRPr kumimoji="1" lang="ja-JP" altLang="en-US" dirty="0"/>
          </a:p>
        </p:txBody>
      </p:sp>
      <p:sp>
        <p:nvSpPr>
          <p:cNvPr id="6" name="コンテンツ プレースホルダー 1"/>
          <p:cNvSpPr txBox="1">
            <a:spLocks/>
          </p:cNvSpPr>
          <p:nvPr/>
        </p:nvSpPr>
        <p:spPr>
          <a:xfrm>
            <a:off x="467544" y="2204864"/>
            <a:ext cx="8229600" cy="432048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誰が、どのような方法で販売するかをはっきりさせましょう。</a:t>
            </a:r>
          </a:p>
          <a:p>
            <a:r>
              <a:rPr lang="ja-JP" alt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複数の販売方法がある場合は、それらの優先順位と全体に占める割合も考えてみましょう。</a:t>
            </a:r>
          </a:p>
          <a:p>
            <a:r>
              <a:rPr lang="ja-JP" alt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また、販売効果をあげるための広告方法についても考えてみましょう。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67544" y="1599183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u="sng" dirty="0" smtClean="0"/>
              <a:t>■　具体的な販売（提供）方法、広告方法</a:t>
            </a:r>
          </a:p>
        </p:txBody>
      </p:sp>
    </p:spTree>
    <p:extLst>
      <p:ext uri="{BB962C8B-B14F-4D97-AF65-F5344CB8AC3E}">
        <p14:creationId xmlns:p14="http://schemas.microsoft.com/office/powerpoint/2010/main" val="40027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11430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５　必要な経営資源等</a:t>
            </a:r>
            <a:endParaRPr kumimoji="1" lang="ja-JP" altLang="en-US" dirty="0"/>
          </a:p>
        </p:txBody>
      </p:sp>
      <p:sp>
        <p:nvSpPr>
          <p:cNvPr id="6" name="コンテンツ プレースホルダー 1"/>
          <p:cNvSpPr txBox="1">
            <a:spLocks/>
          </p:cNvSpPr>
          <p:nvPr/>
        </p:nvSpPr>
        <p:spPr>
          <a:xfrm>
            <a:off x="467544" y="1988840"/>
            <a:ext cx="8229600" cy="4536504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商品・サービスを実現化するためには、どのようなヒト、モノ、技術・ノウハウが必要か考えてみましょう。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67544" y="1311151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u="sng" dirty="0" smtClean="0"/>
              <a:t>■　必要な経営資源（ヒト、モノ、技術・ノウハウ）</a:t>
            </a:r>
          </a:p>
        </p:txBody>
      </p:sp>
    </p:spTree>
    <p:extLst>
      <p:ext uri="{BB962C8B-B14F-4D97-AF65-F5344CB8AC3E}">
        <p14:creationId xmlns:p14="http://schemas.microsoft.com/office/powerpoint/2010/main" val="32936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1"/>
          <p:cNvSpPr txBox="1">
            <a:spLocks/>
          </p:cNvSpPr>
          <p:nvPr/>
        </p:nvSpPr>
        <p:spPr>
          <a:xfrm>
            <a:off x="467544" y="1196752"/>
            <a:ext cx="8229600" cy="1152128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経費や売上原価よりも「売上高」の算出に力を入れてください。</a:t>
            </a:r>
          </a:p>
          <a:p>
            <a:r>
              <a:rPr lang="ja-JP" altLang="en-US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細かく計算するよりも、商品・サービスの価格や販売する数量など、計算する要素の妥当性をよく考えてみましょう。</a:t>
            </a:r>
          </a:p>
        </p:txBody>
      </p:sp>
      <p:sp>
        <p:nvSpPr>
          <p:cNvPr id="5" name="タイトル 2"/>
          <p:cNvSpPr txBox="1">
            <a:spLocks/>
          </p:cNvSpPr>
          <p:nvPr/>
        </p:nvSpPr>
        <p:spPr>
          <a:xfrm>
            <a:off x="172108" y="197768"/>
            <a:ext cx="8820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６</a:t>
            </a:r>
            <a:r>
              <a:rPr lang="ja-JP" altLang="en-US" dirty="0" smtClean="0"/>
              <a:t>　収支計画（年間）</a:t>
            </a:r>
            <a:endParaRPr lang="ja-JP" altLang="en-US" dirty="0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548444"/>
              </p:ext>
            </p:extLst>
          </p:nvPr>
        </p:nvGraphicFramePr>
        <p:xfrm>
          <a:off x="827584" y="2348883"/>
          <a:ext cx="7632850" cy="4104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2160240"/>
                <a:gridCol w="1224136"/>
                <a:gridCol w="1368152"/>
                <a:gridCol w="2160242"/>
              </a:tblGrid>
              <a:tr h="456944">
                <a:tc gridSpan="2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１年後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[</a:t>
                      </a:r>
                      <a:r>
                        <a:rPr kumimoji="1" lang="ja-JP" altLang="en-US" dirty="0" smtClean="0"/>
                        <a:t>　</a:t>
                      </a:r>
                      <a:r>
                        <a:rPr kumimoji="1" lang="en-US" altLang="ja-JP" dirty="0" smtClean="0"/>
                        <a:t>]</a:t>
                      </a:r>
                      <a:r>
                        <a:rPr kumimoji="1" lang="ja-JP" altLang="en-US" dirty="0" smtClean="0"/>
                        <a:t>年後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計算方法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45694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売上高</a:t>
                      </a:r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/>
                        <a:t>万円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/>
                        <a:t>万円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</a:tr>
              <a:tr h="45694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売上原価（仕入高）</a:t>
                      </a:r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/>
                        <a:t>万円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/>
                        <a:t>万円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</a:tr>
              <a:tr h="456944">
                <a:tc rowSpan="5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経費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人件費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/>
                        <a:t>万円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/>
                        <a:t>万円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</a:tr>
              <a:tr h="45694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家賃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/>
                        <a:t>万円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/>
                        <a:t>万円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</a:tr>
              <a:tr h="45694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宣伝広告費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/>
                        <a:t>万円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/>
                        <a:t>万円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</a:tr>
              <a:tr h="45694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その他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/>
                        <a:t>万円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/>
                        <a:t>万円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</a:tr>
              <a:tr h="45694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合計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/>
                        <a:t>万円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/>
                        <a:t>万円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</a:tr>
              <a:tr h="44890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利益</a:t>
                      </a:r>
                      <a:endParaRPr kumimoji="1" lang="ja-JP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/>
                        <a:t>万円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/>
                        <a:t>万円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2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51462</TotalTime>
  <Words>454</Words>
  <Application>Microsoft Office PowerPoint</Application>
  <PresentationFormat>画面に合わせる (4:3)</PresentationFormat>
  <Paragraphs>67</Paragraphs>
  <Slides>10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ＤＨＰ特太ゴシック体</vt:lpstr>
      <vt:lpstr>HGSｺﾞｼｯｸM</vt:lpstr>
      <vt:lpstr>HG創英角ｺﾞｼｯｸUB</vt:lpstr>
      <vt:lpstr>ＭＳ Ｐゴシック</vt:lpstr>
      <vt:lpstr>Arial</vt:lpstr>
      <vt:lpstr>Calibri</vt:lpstr>
      <vt:lpstr>Showcard Gothic</vt:lpstr>
      <vt:lpstr>Office ​​テーマ</vt:lpstr>
      <vt:lpstr>PowerPoint プレゼンテーション</vt:lpstr>
      <vt:lpstr>１　ビジネスプランのタイトル・概要</vt:lpstr>
      <vt:lpstr>２　プランを思いついたきっかけ・目的</vt:lpstr>
      <vt:lpstr>３　商品・サービス①</vt:lpstr>
      <vt:lpstr>３　商品・サービス②</vt:lpstr>
      <vt:lpstr>４　顧客①  （商品・サービスを販売する先）</vt:lpstr>
      <vt:lpstr>４　顧客②  （商品・サービスを販売する先）</vt:lpstr>
      <vt:lpstr>５　必要な経営資源等</vt:lpstr>
      <vt:lpstr>PowerPoint プレゼンテーション</vt:lpstr>
      <vt:lpstr>≪調査、ヒアリング結果≫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鳥取県庁</dc:creator>
  <cp:lastModifiedBy>兵江 健太</cp:lastModifiedBy>
  <cp:revision>12</cp:revision>
  <cp:lastPrinted>2018-10-24T23:41:40Z</cp:lastPrinted>
  <dcterms:created xsi:type="dcterms:W3CDTF">2018-09-07T08:44:33Z</dcterms:created>
  <dcterms:modified xsi:type="dcterms:W3CDTF">2020-07-01T07:38:54Z</dcterms:modified>
</cp:coreProperties>
</file>