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2" r:id="rId2"/>
    <p:sldId id="283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9E"/>
    <a:srgbClr val="4FAFAA"/>
    <a:srgbClr val="FDF3B9"/>
    <a:srgbClr val="C9E7E7"/>
    <a:srgbClr val="66BAB7"/>
    <a:srgbClr val="DB4D6D"/>
    <a:srgbClr val="E4E2ED"/>
    <a:srgbClr val="005CAF"/>
    <a:srgbClr val="A3D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BFE7A3-511C-46B7-AE97-80971DFA4A49}" v="6" dt="2024-03-27T07:58:17.5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94" autoAdjust="0"/>
    <p:restoredTop sz="96353" autoAdjust="0"/>
  </p:normalViewPr>
  <p:slideViewPr>
    <p:cSldViewPr snapToGrid="0">
      <p:cViewPr>
        <p:scale>
          <a:sx n="100" d="100"/>
          <a:sy n="100" d="100"/>
        </p:scale>
        <p:origin x="916" y="-18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中川 智恵(nakagawa-tomoe.pe4)" userId="daf6dba8-b8ce-439a-bf00-38bf4ee2b92e" providerId="ADAL" clId="{FBBFE7A3-511C-46B7-AE97-80971DFA4A49}"/>
    <pc:docChg chg="custSel modSld">
      <pc:chgData name="中川 智恵(nakagawa-tomoe.pe4)" userId="daf6dba8-b8ce-439a-bf00-38bf4ee2b92e" providerId="ADAL" clId="{FBBFE7A3-511C-46B7-AE97-80971DFA4A49}" dt="2024-03-27T07:58:22.372" v="45" actId="20577"/>
      <pc:docMkLst>
        <pc:docMk/>
      </pc:docMkLst>
      <pc:sldChg chg="modSp mod">
        <pc:chgData name="中川 智恵(nakagawa-tomoe.pe4)" userId="daf6dba8-b8ce-439a-bf00-38bf4ee2b92e" providerId="ADAL" clId="{FBBFE7A3-511C-46B7-AE97-80971DFA4A49}" dt="2024-03-27T07:58:22.372" v="45" actId="20577"/>
        <pc:sldMkLst>
          <pc:docMk/>
          <pc:sldMk cId="485393973" sldId="286"/>
        </pc:sldMkLst>
        <pc:graphicFrameChg chg="mod modGraphic">
          <ac:chgData name="中川 智恵(nakagawa-tomoe.pe4)" userId="daf6dba8-b8ce-439a-bf00-38bf4ee2b92e" providerId="ADAL" clId="{FBBFE7A3-511C-46B7-AE97-80971DFA4A49}" dt="2024-03-27T07:58:22.372" v="45" actId="20577"/>
          <ac:graphicFrameMkLst>
            <pc:docMk/>
            <pc:sldMk cId="485393973" sldId="286"/>
            <ac:graphicFrameMk id="10" creationId="{3BCD4DA2-A8E1-5021-D4C7-EFB3CAD3A1C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9-4801-44D0-926E-6D202EB7133E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3537-334D-4292-95A3-4FCC1A656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61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9-4801-44D0-926E-6D202EB7133E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3537-334D-4292-95A3-4FCC1A656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40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9-4801-44D0-926E-6D202EB7133E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3537-334D-4292-95A3-4FCC1A656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183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9-4801-44D0-926E-6D202EB7133E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3537-334D-4292-95A3-4FCC1A656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98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9-4801-44D0-926E-6D202EB7133E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3537-334D-4292-95A3-4FCC1A656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11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9-4801-44D0-926E-6D202EB7133E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3537-334D-4292-95A3-4FCC1A656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42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9-4801-44D0-926E-6D202EB7133E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3537-334D-4292-95A3-4FCC1A656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00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9-4801-44D0-926E-6D202EB7133E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3537-334D-4292-95A3-4FCC1A656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03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9-4801-44D0-926E-6D202EB7133E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3537-334D-4292-95A3-4FCC1A656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62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9-4801-44D0-926E-6D202EB7133E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3537-334D-4292-95A3-4FCC1A656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268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9-4801-44D0-926E-6D202EB7133E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3537-334D-4292-95A3-4FCC1A656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33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E4209-4801-44D0-926E-6D202EB7133E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3537-334D-4292-95A3-4FCC1A656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90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4DACEDE-C68D-13EB-B3C2-773F830985FE}"/>
              </a:ext>
            </a:extLst>
          </p:cNvPr>
          <p:cNvSpPr/>
          <p:nvPr/>
        </p:nvSpPr>
        <p:spPr>
          <a:xfrm>
            <a:off x="54319" y="8555640"/>
            <a:ext cx="1666531" cy="1285135"/>
          </a:xfrm>
          <a:prstGeom prst="rect">
            <a:avLst/>
          </a:prstGeom>
          <a:noFill/>
          <a:ln w="19050">
            <a:solidFill>
              <a:srgbClr val="005C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5A157EF-2347-EE11-23D1-649DC6831A9A}"/>
              </a:ext>
            </a:extLst>
          </p:cNvPr>
          <p:cNvSpPr/>
          <p:nvPr/>
        </p:nvSpPr>
        <p:spPr>
          <a:xfrm>
            <a:off x="1768233" y="8559541"/>
            <a:ext cx="5035448" cy="1285135"/>
          </a:xfrm>
          <a:prstGeom prst="rect">
            <a:avLst/>
          </a:prstGeom>
          <a:noFill/>
          <a:ln w="19050">
            <a:solidFill>
              <a:srgbClr val="005C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E50B64FC-6115-4960-5DE2-4264A30B4529}"/>
              </a:ext>
            </a:extLst>
          </p:cNvPr>
          <p:cNvGrpSpPr>
            <a:grpSpLocks noGrp="1" noUngrp="1" noChangeAspect="1"/>
          </p:cNvGrpSpPr>
          <p:nvPr/>
        </p:nvGrpSpPr>
        <p:grpSpPr>
          <a:xfrm>
            <a:off x="464751" y="2595568"/>
            <a:ext cx="626970" cy="990012"/>
            <a:chOff x="2252663" y="457200"/>
            <a:chExt cx="1817687" cy="2870200"/>
          </a:xfrm>
        </p:grpSpPr>
        <p:pic>
          <p:nvPicPr>
            <p:cNvPr id="25" name="図 24" descr="【建物・役所】労働基準監督署_s">
              <a:extLst>
                <a:ext uri="{FF2B5EF4-FFF2-40B4-BE49-F238E27FC236}">
                  <a16:creationId xmlns:a16="http://schemas.microsoft.com/office/drawing/2014/main" id="{C06E85C0-570D-205E-3526-141B45C5DC8B}"/>
                </a:ext>
              </a:extLst>
            </p:cNvPr>
            <p:cNvPicPr>
              <a:picLocks noRot="1" noChangeAspect="1" noMove="1" noResize="1"/>
            </p:cNvPicPr>
            <p:nvPr isPhoto="1"/>
          </p:nvPicPr>
          <p:blipFill>
            <a:blip r:embed="rId2">
              <a:lum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2663" y="457200"/>
              <a:ext cx="1817687" cy="2514600"/>
            </a:xfrm>
            <a:prstGeom prst="rect">
              <a:avLst/>
            </a:prstGeom>
          </p:spPr>
        </p:pic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D9BC7CE8-F846-D0B1-8E16-09A7A0AD9C55}"/>
                </a:ext>
              </a:extLst>
            </p:cNvPr>
            <p:cNvSpPr/>
            <p:nvPr/>
          </p:nvSpPr>
          <p:spPr>
            <a:xfrm>
              <a:off x="2252663" y="2984500"/>
              <a:ext cx="1817687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r>
                <a:rPr lang="en-US" altLang="ja-JP" sz="1600" dirty="0">
                  <a:solidFill>
                    <a:schemeClr val="bg1"/>
                  </a:solidFill>
                </a:rPr>
                <a:t>【</a:t>
              </a:r>
              <a:r>
                <a:rPr lang="ja-JP" altLang="en-US" sz="1600" dirty="0">
                  <a:solidFill>
                    <a:schemeClr val="bg1"/>
                  </a:solidFill>
                </a:rPr>
                <a:t>建物・役所</a:t>
              </a:r>
              <a:r>
                <a:rPr lang="en-US" altLang="ja-JP" sz="1600" dirty="0">
                  <a:solidFill>
                    <a:schemeClr val="bg1"/>
                  </a:solidFill>
                </a:rPr>
                <a:t>】</a:t>
              </a:r>
              <a:r>
                <a:rPr lang="ja-JP" altLang="en-US" sz="1600" dirty="0">
                  <a:solidFill>
                    <a:schemeClr val="bg1"/>
                  </a:solidFill>
                </a:rPr>
                <a:t>労働基準監督署</a:t>
              </a:r>
              <a:r>
                <a:rPr lang="en-US" altLang="ja-JP" sz="1600" dirty="0">
                  <a:solidFill>
                    <a:schemeClr val="bg1"/>
                  </a:solidFill>
                </a:rPr>
                <a:t>_s</a:t>
              </a:r>
              <a:endParaRPr lang="ja-JP" alt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0A96E08E-CD92-A2D7-C3DB-A37993E470DA}"/>
              </a:ext>
            </a:extLst>
          </p:cNvPr>
          <p:cNvSpPr txBox="1"/>
          <p:nvPr/>
        </p:nvSpPr>
        <p:spPr>
          <a:xfrm>
            <a:off x="357997" y="1350360"/>
            <a:ext cx="6217057" cy="713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7">
              <a:spcBef>
                <a:spcPts val="600"/>
              </a:spcBef>
            </a:pPr>
            <a:r>
              <a:rPr kumimoji="1" lang="en-US" altLang="ja-JP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	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登録者証とは？</a:t>
            </a:r>
          </a:p>
          <a:p>
            <a:pPr defTabSz="179387"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難病法に基づく指定難病患者であることを証明するものです。</a:t>
            </a:r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179387">
              <a:lnSpc>
                <a:spcPts val="1400"/>
              </a:lnSpc>
            </a:pPr>
            <a:r>
              <a:rPr kumimoji="1" lang="ja-JP" altLang="en-US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（医療費助成の対象とならない方にも交付されます）</a:t>
            </a:r>
          </a:p>
        </p:txBody>
      </p:sp>
      <p:sp>
        <p:nvSpPr>
          <p:cNvPr id="136" name="タイトル 1">
            <a:extLst>
              <a:ext uri="{FF2B5EF4-FFF2-40B4-BE49-F238E27FC236}">
                <a16:creationId xmlns:a16="http://schemas.microsoft.com/office/drawing/2014/main" id="{A194CDE7-6824-7277-5550-14DD1A1BC256}"/>
              </a:ext>
            </a:extLst>
          </p:cNvPr>
          <p:cNvSpPr txBox="1">
            <a:spLocks/>
          </p:cNvSpPr>
          <p:nvPr/>
        </p:nvSpPr>
        <p:spPr>
          <a:xfrm>
            <a:off x="1361486" y="3362529"/>
            <a:ext cx="1393084" cy="223222"/>
          </a:xfrm>
          <a:prstGeom prst="rect">
            <a:avLst/>
          </a:prstGeom>
          <a:noFill/>
        </p:spPr>
        <p:txBody>
          <a:bodyPr vert="horz" lIns="64274" tIns="64274" rIns="64274" bIns="64274" rtlCol="0" anchor="ctr">
            <a:noAutofit/>
          </a:bodyPr>
          <a:lstStyle>
            <a:defPPr>
              <a:defRPr lang="ja-JP"/>
            </a:defPPr>
            <a:lvl1pPr defTabSz="914400">
              <a:lnSpc>
                <a:spcPts val="1400"/>
              </a:lnSpc>
              <a:spcBef>
                <a:spcPct val="0"/>
              </a:spcBef>
              <a:buNone/>
              <a:defRPr sz="1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>
              <a:defRPr/>
            </a:pPr>
            <a:r>
              <a:rPr kumimoji="1" lang="ja-JP" altLang="en-US" kern="0" dirty="0">
                <a:solidFill>
                  <a:prstClr val="black"/>
                </a:solidFill>
              </a:rPr>
              <a:t>②登録者証の発行</a:t>
            </a:r>
          </a:p>
        </p:txBody>
      </p:sp>
      <p:cxnSp>
        <p:nvCxnSpPr>
          <p:cNvPr id="137" name="直線矢印コネクタ 136">
            <a:extLst>
              <a:ext uri="{FF2B5EF4-FFF2-40B4-BE49-F238E27FC236}">
                <a16:creationId xmlns:a16="http://schemas.microsoft.com/office/drawing/2014/main" id="{B617B40C-CE23-021E-DE5E-15E71C27DB6D}"/>
              </a:ext>
            </a:extLst>
          </p:cNvPr>
          <p:cNvCxnSpPr/>
          <p:nvPr/>
        </p:nvCxnSpPr>
        <p:spPr>
          <a:xfrm>
            <a:off x="1521740" y="3252093"/>
            <a:ext cx="971940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  <a:tailEnd type="arrow" w="sm" len="sm"/>
          </a:ln>
          <a:effectLst/>
        </p:spPr>
      </p:cxnSp>
      <p:sp>
        <p:nvSpPr>
          <p:cNvPr id="138" name="タイトル 1">
            <a:extLst>
              <a:ext uri="{FF2B5EF4-FFF2-40B4-BE49-F238E27FC236}">
                <a16:creationId xmlns:a16="http://schemas.microsoft.com/office/drawing/2014/main" id="{A42D400B-7C5E-1016-43A3-AB9595146EC0}"/>
              </a:ext>
            </a:extLst>
          </p:cNvPr>
          <p:cNvSpPr txBox="1">
            <a:spLocks/>
          </p:cNvSpPr>
          <p:nvPr/>
        </p:nvSpPr>
        <p:spPr>
          <a:xfrm>
            <a:off x="1361486" y="2816387"/>
            <a:ext cx="1268203" cy="241980"/>
          </a:xfrm>
          <a:prstGeom prst="rect">
            <a:avLst/>
          </a:prstGeom>
          <a:noFill/>
        </p:spPr>
        <p:txBody>
          <a:bodyPr vert="horz" wrap="square" lIns="64274" tIns="36000" rIns="64274" bIns="36000" rtlCol="0" anchor="ctr">
            <a:spAutoFit/>
          </a:bodyPr>
          <a:lstStyle>
            <a:defPPr>
              <a:defRPr lang="ja-JP"/>
            </a:defPPr>
            <a:lvl1pPr defTabSz="914400">
              <a:lnSpc>
                <a:spcPts val="1400"/>
              </a:lnSpc>
              <a:spcBef>
                <a:spcPct val="0"/>
              </a:spcBef>
              <a:buNone/>
              <a:defRPr sz="1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kumimoji="1" lang="ja-JP" altLang="en-US" kern="0" dirty="0">
                <a:solidFill>
                  <a:prstClr val="black"/>
                </a:solidFill>
              </a:rPr>
              <a:t>①申請書等の提出</a:t>
            </a:r>
          </a:p>
        </p:txBody>
      </p:sp>
      <p:pic>
        <p:nvPicPr>
          <p:cNvPr id="139" name="Picture 8" descr="手続き">
            <a:extLst>
              <a:ext uri="{FF2B5EF4-FFF2-40B4-BE49-F238E27FC236}">
                <a16:creationId xmlns:a16="http://schemas.microsoft.com/office/drawing/2014/main" id="{964CC403-C649-6DB9-E71B-AB22804B5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665" y="2460292"/>
            <a:ext cx="491632" cy="39627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0" name="直線矢印コネクタ 139">
            <a:extLst>
              <a:ext uri="{FF2B5EF4-FFF2-40B4-BE49-F238E27FC236}">
                <a16:creationId xmlns:a16="http://schemas.microsoft.com/office/drawing/2014/main" id="{74F24FFB-9916-2A5A-2348-8510BC63C97E}"/>
              </a:ext>
            </a:extLst>
          </p:cNvPr>
          <p:cNvCxnSpPr/>
          <p:nvPr/>
        </p:nvCxnSpPr>
        <p:spPr>
          <a:xfrm flipH="1">
            <a:off x="1466287" y="3098873"/>
            <a:ext cx="1013427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  <a:headEnd w="sm" len="sm"/>
            <a:tailEnd type="arrow" w="sm" len="sm"/>
          </a:ln>
          <a:effectLst/>
        </p:spPr>
      </p:cxnSp>
      <p:sp>
        <p:nvSpPr>
          <p:cNvPr id="141" name="角丸四角形 217">
            <a:extLst>
              <a:ext uri="{FF2B5EF4-FFF2-40B4-BE49-F238E27FC236}">
                <a16:creationId xmlns:a16="http://schemas.microsoft.com/office/drawing/2014/main" id="{368B1871-73E3-6614-EA8F-72D791AAF6B8}"/>
              </a:ext>
            </a:extLst>
          </p:cNvPr>
          <p:cNvSpPr/>
          <p:nvPr/>
        </p:nvSpPr>
        <p:spPr>
          <a:xfrm>
            <a:off x="2579128" y="3551890"/>
            <a:ext cx="802271" cy="210579"/>
          </a:xfrm>
          <a:prstGeom prst="roundRect">
            <a:avLst>
              <a:gd name="adj" fmla="val 50000"/>
            </a:avLst>
          </a:prstGeom>
          <a:solidFill>
            <a:schemeClr val="bg1">
              <a:alpha val="50196"/>
            </a:schemeClr>
          </a:solidFill>
          <a:ln w="9525" cap="flat" cmpd="sng" algn="ctr">
            <a:solidFill>
              <a:srgbClr val="005CAF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1496194">
              <a:defRPr/>
            </a:pPr>
            <a:r>
              <a:rPr kumimoji="1" lang="ja-JP" altLang="en-US" sz="1000" b="1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患者</a:t>
            </a:r>
          </a:p>
        </p:txBody>
      </p:sp>
      <p:sp>
        <p:nvSpPr>
          <p:cNvPr id="142" name="角丸四角形 219">
            <a:extLst>
              <a:ext uri="{FF2B5EF4-FFF2-40B4-BE49-F238E27FC236}">
                <a16:creationId xmlns:a16="http://schemas.microsoft.com/office/drawing/2014/main" id="{CA8D1734-95DF-886A-9B4C-E60DF5DB8687}"/>
              </a:ext>
            </a:extLst>
          </p:cNvPr>
          <p:cNvSpPr/>
          <p:nvPr/>
        </p:nvSpPr>
        <p:spPr>
          <a:xfrm>
            <a:off x="74608" y="3585751"/>
            <a:ext cx="1391679" cy="242311"/>
          </a:xfrm>
          <a:prstGeom prst="roundRect">
            <a:avLst>
              <a:gd name="adj" fmla="val 50000"/>
            </a:avLst>
          </a:prstGeom>
          <a:solidFill>
            <a:schemeClr val="bg1">
              <a:alpha val="50196"/>
            </a:schemeClr>
          </a:solidFill>
          <a:ln w="9525" cap="flat" cmpd="sng" algn="ctr">
            <a:solidFill>
              <a:srgbClr val="005CAF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1496194">
              <a:defRPr/>
            </a:pPr>
            <a:r>
              <a:rPr kumimoji="1" lang="ja-JP" altLang="en-US" sz="10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お住まいの保健所窓口</a:t>
            </a:r>
          </a:p>
        </p:txBody>
      </p:sp>
      <p:pic>
        <p:nvPicPr>
          <p:cNvPr id="143" name="図 2">
            <a:extLst>
              <a:ext uri="{FF2B5EF4-FFF2-40B4-BE49-F238E27FC236}">
                <a16:creationId xmlns:a16="http://schemas.microsoft.com/office/drawing/2014/main" id="{E18B8364-36A4-8662-3528-F499275791C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5298" y="3603869"/>
            <a:ext cx="664825" cy="381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" name="タイトル 1">
            <a:extLst>
              <a:ext uri="{FF2B5EF4-FFF2-40B4-BE49-F238E27FC236}">
                <a16:creationId xmlns:a16="http://schemas.microsoft.com/office/drawing/2014/main" id="{C06613C5-7328-CF1F-0C2B-656BBE45C155}"/>
              </a:ext>
            </a:extLst>
          </p:cNvPr>
          <p:cNvSpPr txBox="1">
            <a:spLocks/>
          </p:cNvSpPr>
          <p:nvPr/>
        </p:nvSpPr>
        <p:spPr>
          <a:xfrm>
            <a:off x="3567393" y="2510123"/>
            <a:ext cx="1604081" cy="241980"/>
          </a:xfrm>
          <a:prstGeom prst="rect">
            <a:avLst/>
          </a:prstGeom>
          <a:noFill/>
        </p:spPr>
        <p:txBody>
          <a:bodyPr vert="horz" wrap="square" lIns="64274" tIns="36000" rIns="64274" bIns="36000" rtlCol="0" anchor="ctr">
            <a:spAutoFit/>
          </a:bodyPr>
          <a:lstStyle>
            <a:defPPr>
              <a:defRPr lang="ja-JP"/>
            </a:defPPr>
            <a:lvl1pPr defTabSz="914400">
              <a:lnSpc>
                <a:spcPts val="1400"/>
              </a:lnSpc>
              <a:spcBef>
                <a:spcPct val="0"/>
              </a:spcBef>
              <a:buNone/>
              <a:defRPr sz="1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kumimoji="1" lang="ja-JP" altLang="en-US" kern="0" dirty="0"/>
              <a:t>③各種支援への活用</a:t>
            </a:r>
          </a:p>
        </p:txBody>
      </p:sp>
      <p:sp>
        <p:nvSpPr>
          <p:cNvPr id="160" name="テキスト ボックス 159">
            <a:extLst>
              <a:ext uri="{FF2B5EF4-FFF2-40B4-BE49-F238E27FC236}">
                <a16:creationId xmlns:a16="http://schemas.microsoft.com/office/drawing/2014/main" id="{D49F6676-4B22-B775-587D-24A8F0FAFDD0}"/>
              </a:ext>
            </a:extLst>
          </p:cNvPr>
          <p:cNvSpPr txBox="1"/>
          <p:nvPr/>
        </p:nvSpPr>
        <p:spPr>
          <a:xfrm>
            <a:off x="126968" y="4469468"/>
            <a:ext cx="6291744" cy="39459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20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①申請書等の提出</a:t>
            </a:r>
            <a:endParaRPr kumimoji="1" lang="en-US" altLang="ja-JP" sz="1200" b="1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799" lvl="1">
              <a:lnSpc>
                <a:spcPts val="1600"/>
              </a:lnSpc>
            </a:pPr>
            <a:r>
              <a:rPr kumimoji="1" lang="ja-JP" altLang="en-US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登録者証の申請の際は、（１）申請書、（２）指定難病にかかっていることを証明する資料（臨床調査個人票、却下通知（指定難病にかかっている旨が確認できるものに限る）、指定難病の医療受給者証等）（３）住民票、（４）マイナンバーが確認できる書類の添付が必要となります。</a:t>
            </a:r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799" lvl="1">
              <a:lnSpc>
                <a:spcPts val="1600"/>
              </a:lnSpc>
            </a:pPr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20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②登録者証の発行</a:t>
            </a:r>
            <a:endParaRPr kumimoji="1" lang="en-US" altLang="ja-JP" sz="1200" b="1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799" lvl="1">
              <a:lnSpc>
                <a:spcPts val="1600"/>
              </a:lnSpc>
            </a:pPr>
            <a:r>
              <a:rPr kumimoji="1" lang="ja-JP" altLang="en-US" sz="1100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マイナンバー情報連携を活用するため、原則としてマイナンバーカードが登録者証になります。</a:t>
            </a:r>
            <a:r>
              <a:rPr kumimoji="1" lang="ja-JP" altLang="en-US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ただし、マイナンバー情報連携を活用することができない状況にあるときは、書面により発行することも可能です。</a:t>
            </a:r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799" lvl="1">
              <a:lnSpc>
                <a:spcPts val="1600"/>
              </a:lnSpc>
            </a:pPr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20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③各種支援への活用</a:t>
            </a:r>
            <a:endParaRPr kumimoji="1" lang="en-US" altLang="ja-JP" sz="1200" b="1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2561">
              <a:lnSpc>
                <a:spcPts val="1600"/>
              </a:lnSpc>
            </a:pPr>
            <a:r>
              <a:rPr kumimoji="1" lang="ja-JP" altLang="en-US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イナンバーカードを提示、またはスマートフォン等の端末からマイナポータルにアクセスして、登録者証の資格情報の画面もしくはデータを印字したものを提出することで、指定難病患者であることを証明できます。書面の登録者証をお持ちの方は、書面の登録者証を提出して証明することも可能です。</a:t>
            </a:r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2561">
              <a:lnSpc>
                <a:spcPts val="1600"/>
              </a:lnSpc>
            </a:pPr>
            <a:r>
              <a:rPr kumimoji="1" lang="en-US" altLang="ja-JP" sz="1100" b="1" spc="100" dirty="0">
                <a:solidFill>
                  <a:srgbClr val="DB4D6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b="1" spc="100" dirty="0">
                <a:solidFill>
                  <a:srgbClr val="DB4D6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利用するサービスによって確認方法が異なりますので、あらかじめ各サービス担当にお問い合わせください。（各サービス担当窓口は裏面をご確認ください。）</a:t>
            </a:r>
            <a:endParaRPr kumimoji="1" lang="en-US" altLang="ja-JP" sz="1100" b="1" spc="100" dirty="0">
              <a:solidFill>
                <a:srgbClr val="DB4D6D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590BE15A-C717-14D7-9F4B-81698AC1750D}"/>
              </a:ext>
            </a:extLst>
          </p:cNvPr>
          <p:cNvGrpSpPr>
            <a:grpSpLocks noGrp="1" noUngrp="1" noChangeAspect="1"/>
          </p:cNvGrpSpPr>
          <p:nvPr/>
        </p:nvGrpSpPr>
        <p:grpSpPr>
          <a:xfrm>
            <a:off x="5098318" y="2113360"/>
            <a:ext cx="1520713" cy="1113090"/>
            <a:chOff x="7007404" y="3543300"/>
            <a:chExt cx="4087355" cy="2991751"/>
          </a:xfrm>
        </p:grpSpPr>
        <p:pic>
          <p:nvPicPr>
            <p:cNvPr id="17" name="図 16" descr="【建物・役所】　ハローワーク_s">
              <a:extLst>
                <a:ext uri="{FF2B5EF4-FFF2-40B4-BE49-F238E27FC236}">
                  <a16:creationId xmlns:a16="http://schemas.microsoft.com/office/drawing/2014/main" id="{1010E20E-5816-3527-AEA0-AF951C47C538}"/>
                </a:ext>
              </a:extLst>
            </p:cNvPr>
            <p:cNvPicPr>
              <a:picLocks noRot="1" noChangeAspect="1" noMove="1" noResize="1"/>
            </p:cNvPicPr>
            <p:nvPr isPhoto="1"/>
          </p:nvPicPr>
          <p:blipFill>
            <a:blip r:embed="rId6">
              <a:lum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50238" y="3543300"/>
              <a:ext cx="1557337" cy="2514600"/>
            </a:xfrm>
            <a:prstGeom prst="rect">
              <a:avLst/>
            </a:prstGeom>
          </p:spPr>
        </p:pic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0ABD1070-0658-963D-D136-2AB144D48ED4}"/>
                </a:ext>
              </a:extLst>
            </p:cNvPr>
            <p:cNvSpPr/>
            <p:nvPr/>
          </p:nvSpPr>
          <p:spPr>
            <a:xfrm>
              <a:off x="7007404" y="6192151"/>
              <a:ext cx="4087355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ja-JP" altLang="en-US" sz="8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難病患者就職サポーター等</a:t>
              </a: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6DCE97A-4962-3E21-87F6-5AA407A2B10D}"/>
              </a:ext>
            </a:extLst>
          </p:cNvPr>
          <p:cNvSpPr txBox="1"/>
          <p:nvPr/>
        </p:nvSpPr>
        <p:spPr>
          <a:xfrm>
            <a:off x="5160842" y="1858439"/>
            <a:ext cx="1350925" cy="229911"/>
          </a:xfrm>
          <a:prstGeom prst="rect">
            <a:avLst/>
          </a:prstGeom>
          <a:solidFill>
            <a:srgbClr val="FFFFFF"/>
          </a:solidFill>
          <a:ln w="12700">
            <a:solidFill>
              <a:srgbClr val="005CAF"/>
            </a:solidFill>
          </a:ln>
        </p:spPr>
        <p:txBody>
          <a:bodyPr wrap="square" lIns="71784" tIns="35897" rIns="71784" bIns="35897" rtlCol="0" anchor="ctr">
            <a:spAutoFit/>
          </a:bodyPr>
          <a:lstStyle/>
          <a:p>
            <a:pPr algn="ctr" defTabSz="71925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10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ハローワーク等</a:t>
            </a:r>
            <a:endParaRPr kumimoji="1" lang="en-US" altLang="ja-JP" sz="10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DD167D2-4E23-09C6-3D10-F171EAAEF2DF}"/>
              </a:ext>
            </a:extLst>
          </p:cNvPr>
          <p:cNvSpPr txBox="1"/>
          <p:nvPr/>
        </p:nvSpPr>
        <p:spPr>
          <a:xfrm>
            <a:off x="360877" y="419758"/>
            <a:ext cx="6141164" cy="922047"/>
          </a:xfrm>
          <a:prstGeom prst="rect">
            <a:avLst/>
          </a:prstGeom>
          <a:noFill/>
          <a:ln w="25400">
            <a:solidFill>
              <a:srgbClr val="005CAF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sz="1400" kern="1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2024</a:t>
            </a:r>
            <a:r>
              <a:rPr lang="ja-JP" altLang="ja-JP" sz="1400" kern="1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年４月</a:t>
            </a:r>
            <a:r>
              <a:rPr lang="ja-JP" altLang="en-US" sz="1400" kern="1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から、</a:t>
            </a:r>
            <a:r>
              <a:rPr lang="ja-JP" altLang="ja-JP" sz="1400" kern="1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指定難病患者</a:t>
            </a:r>
            <a:r>
              <a:rPr lang="ja-JP" altLang="en-US" sz="1400" kern="1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の皆さまが福祉・就労等の各種支援を受ける際に、指定難病にり患していることを証明する</a:t>
            </a:r>
            <a:r>
              <a:rPr lang="ja-JP" altLang="en-US" sz="1400" b="1" kern="100" spc="100" dirty="0">
                <a:solidFill>
                  <a:srgbClr val="DB4D6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「登録者証」</a:t>
            </a:r>
            <a:r>
              <a:rPr lang="ja-JP" altLang="en-US" sz="1400" kern="1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の申請を受け付けています。交付には、下記の申請手続きが必要です。</a:t>
            </a:r>
            <a:endParaRPr kumimoji="1" lang="ja-JP" altLang="en-US" sz="14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角丸四角形 219">
            <a:extLst>
              <a:ext uri="{FF2B5EF4-FFF2-40B4-BE49-F238E27FC236}">
                <a16:creationId xmlns:a16="http://schemas.microsoft.com/office/drawing/2014/main" id="{E619EAC7-7FE9-E9CF-701F-9DD7D4AECDAB}"/>
              </a:ext>
            </a:extLst>
          </p:cNvPr>
          <p:cNvSpPr/>
          <p:nvPr/>
        </p:nvSpPr>
        <p:spPr>
          <a:xfrm>
            <a:off x="313915" y="2058187"/>
            <a:ext cx="3088550" cy="363938"/>
          </a:xfrm>
          <a:prstGeom prst="roundRect">
            <a:avLst>
              <a:gd name="adj" fmla="val 50000"/>
            </a:avLst>
          </a:prstGeom>
          <a:solidFill>
            <a:srgbClr val="005CAF"/>
          </a:solidFill>
          <a:ln w="9525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1496194">
              <a:defRPr/>
            </a:pPr>
            <a:r>
              <a:rPr kumimoji="1" lang="ja-JP" altLang="en-US" sz="1200" b="1" kern="0" spc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登録者証の発行手続きと活用方法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6AFCF3-1C6A-E310-994C-3A371F0F4439}"/>
              </a:ext>
            </a:extLst>
          </p:cNvPr>
          <p:cNvSpPr txBox="1"/>
          <p:nvPr/>
        </p:nvSpPr>
        <p:spPr>
          <a:xfrm>
            <a:off x="272641" y="4199904"/>
            <a:ext cx="4698486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kumimoji="1" lang="en-US" altLang="ja-JP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申請方法については、お住まいの保健所窓口にお問い合わせください。</a:t>
            </a:r>
            <a:endParaRPr kumimoji="1" lang="en-US" altLang="ja-JP" sz="1000" spc="100" dirty="0">
              <a:solidFill>
                <a:srgbClr val="DB4D6D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グラフィックス 2" descr="男性 単色塗りつぶし">
            <a:extLst>
              <a:ext uri="{FF2B5EF4-FFF2-40B4-BE49-F238E27FC236}">
                <a16:creationId xmlns:a16="http://schemas.microsoft.com/office/drawing/2014/main" id="{B11D65F1-31DC-E428-7300-456B3EAB7C1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81208" y="2560877"/>
            <a:ext cx="914400" cy="914400"/>
          </a:xfrm>
          <a:prstGeom prst="rect">
            <a:avLst/>
          </a:prstGeom>
        </p:spPr>
      </p:pic>
      <p:cxnSp>
        <p:nvCxnSpPr>
          <p:cNvPr id="5" name="カギ線コネクタ 38">
            <a:extLst>
              <a:ext uri="{FF2B5EF4-FFF2-40B4-BE49-F238E27FC236}">
                <a16:creationId xmlns:a16="http://schemas.microsoft.com/office/drawing/2014/main" id="{4068C821-636D-EB10-9873-AADE16C0C6B3}"/>
              </a:ext>
            </a:extLst>
          </p:cNvPr>
          <p:cNvCxnSpPr>
            <a:cxnSpLocks/>
          </p:cNvCxnSpPr>
          <p:nvPr/>
        </p:nvCxnSpPr>
        <p:spPr>
          <a:xfrm flipV="1">
            <a:off x="3427039" y="2868872"/>
            <a:ext cx="1810719" cy="258024"/>
          </a:xfrm>
          <a:prstGeom prst="bentConnector3">
            <a:avLst>
              <a:gd name="adj1" fmla="val 50000"/>
            </a:avLst>
          </a:prstGeom>
          <a:ln w="15875" cap="rnd">
            <a:solidFill>
              <a:srgbClr val="00489E"/>
            </a:solidFill>
            <a:round/>
            <a:headEnd type="arrow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63FABE-34FE-EDF9-C3B1-EC3BE6AB5CC0}"/>
              </a:ext>
            </a:extLst>
          </p:cNvPr>
          <p:cNvSpPr txBox="1"/>
          <p:nvPr/>
        </p:nvSpPr>
        <p:spPr>
          <a:xfrm>
            <a:off x="3343134" y="3252093"/>
            <a:ext cx="208865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7258" indent="-227258" defTabSz="71925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1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マイナンバー連携等による確認</a:t>
            </a:r>
            <a:endParaRPr kumimoji="1" lang="en-US" altLang="ja-JP" sz="1000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4" name="カギ線コネクタ 28">
            <a:extLst>
              <a:ext uri="{FF2B5EF4-FFF2-40B4-BE49-F238E27FC236}">
                <a16:creationId xmlns:a16="http://schemas.microsoft.com/office/drawing/2014/main" id="{C801FB9B-B885-B7FD-EF3E-BB35C097743F}"/>
              </a:ext>
            </a:extLst>
          </p:cNvPr>
          <p:cNvCxnSpPr>
            <a:cxnSpLocks/>
          </p:cNvCxnSpPr>
          <p:nvPr/>
        </p:nvCxnSpPr>
        <p:spPr>
          <a:xfrm>
            <a:off x="3452964" y="3573220"/>
            <a:ext cx="1795201" cy="468876"/>
          </a:xfrm>
          <a:prstGeom prst="bentConnector3">
            <a:avLst>
              <a:gd name="adj1" fmla="val 50000"/>
            </a:avLst>
          </a:prstGeom>
          <a:ln w="15875" cap="rnd">
            <a:solidFill>
              <a:srgbClr val="00489E"/>
            </a:solidFill>
            <a:round/>
            <a:headEnd type="arrow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D8F1E5C9-C742-1B1B-228B-ACCCF87761D5}"/>
              </a:ext>
            </a:extLst>
          </p:cNvPr>
          <p:cNvGrpSpPr>
            <a:grpSpLocks noGrp="1" noUngrp="1" noChangeAspect="1"/>
          </p:cNvGrpSpPr>
          <p:nvPr/>
        </p:nvGrpSpPr>
        <p:grpSpPr>
          <a:xfrm>
            <a:off x="5536939" y="3741967"/>
            <a:ext cx="626970" cy="990012"/>
            <a:chOff x="2252663" y="457200"/>
            <a:chExt cx="1817687" cy="2870200"/>
          </a:xfrm>
        </p:grpSpPr>
        <p:pic>
          <p:nvPicPr>
            <p:cNvPr id="62" name="図 61" descr="【建物・役所】労働基準監督署_s">
              <a:extLst>
                <a:ext uri="{FF2B5EF4-FFF2-40B4-BE49-F238E27FC236}">
                  <a16:creationId xmlns:a16="http://schemas.microsoft.com/office/drawing/2014/main" id="{28614CDE-5604-082F-2283-B67853FE4FDC}"/>
                </a:ext>
              </a:extLst>
            </p:cNvPr>
            <p:cNvPicPr>
              <a:picLocks noRot="1" noChangeAspect="1" noMove="1" noResize="1"/>
            </p:cNvPicPr>
            <p:nvPr isPhoto="1"/>
          </p:nvPicPr>
          <p:blipFill>
            <a:blip r:embed="rId2">
              <a:lum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2663" y="457200"/>
              <a:ext cx="1817687" cy="2514600"/>
            </a:xfrm>
            <a:prstGeom prst="rect">
              <a:avLst/>
            </a:prstGeom>
          </p:spPr>
        </p:pic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2F37D9D8-FEDD-1BBC-7D0C-E9FEA6D5FC77}"/>
                </a:ext>
              </a:extLst>
            </p:cNvPr>
            <p:cNvSpPr/>
            <p:nvPr/>
          </p:nvSpPr>
          <p:spPr>
            <a:xfrm>
              <a:off x="2252663" y="2984500"/>
              <a:ext cx="1817687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r>
                <a:rPr lang="en-US" altLang="ja-JP" sz="1600" dirty="0">
                  <a:solidFill>
                    <a:schemeClr val="bg1"/>
                  </a:solidFill>
                </a:rPr>
                <a:t>【</a:t>
              </a:r>
              <a:r>
                <a:rPr lang="ja-JP" altLang="en-US" sz="1600" dirty="0">
                  <a:solidFill>
                    <a:schemeClr val="bg1"/>
                  </a:solidFill>
                </a:rPr>
                <a:t>建物・役所</a:t>
              </a:r>
              <a:r>
                <a:rPr lang="en-US" altLang="ja-JP" sz="1600" dirty="0">
                  <a:solidFill>
                    <a:schemeClr val="bg1"/>
                  </a:solidFill>
                </a:rPr>
                <a:t>】</a:t>
              </a:r>
              <a:r>
                <a:rPr lang="ja-JP" altLang="en-US" sz="1600" dirty="0">
                  <a:solidFill>
                    <a:schemeClr val="bg1"/>
                  </a:solidFill>
                </a:rPr>
                <a:t>労働基準監督署</a:t>
              </a:r>
              <a:r>
                <a:rPr lang="en-US" altLang="ja-JP" sz="1600" dirty="0">
                  <a:solidFill>
                    <a:schemeClr val="bg1"/>
                  </a:solidFill>
                </a:rPr>
                <a:t>_s</a:t>
              </a:r>
              <a:endParaRPr lang="ja-JP" alt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B152AE51-39DF-76EC-3275-03441D917909}"/>
              </a:ext>
            </a:extLst>
          </p:cNvPr>
          <p:cNvSpPr txBox="1"/>
          <p:nvPr/>
        </p:nvSpPr>
        <p:spPr>
          <a:xfrm>
            <a:off x="5337785" y="3318561"/>
            <a:ext cx="1350923" cy="3670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489E"/>
            </a:solidFill>
            <a:prstDash val="solid"/>
          </a:ln>
          <a:effectLst/>
        </p:spPr>
        <p:txBody>
          <a:bodyPr wrap="square" lIns="77766" tIns="38888" rIns="77766" bIns="38888" rtlCol="0" anchor="ctr">
            <a:spAutoFit/>
          </a:bodyPr>
          <a:lstStyle/>
          <a:p>
            <a:pPr algn="ctr" defTabSz="77916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1023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市町村（福祉部門）</a:t>
            </a:r>
            <a:endParaRPr kumimoji="1" lang="en-US" altLang="ja-JP" sz="1023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ctr" defTabSz="77916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852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障害福祉サービス</a:t>
            </a:r>
            <a:endParaRPr kumimoji="1" lang="en-US" altLang="ja-JP" sz="852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1B2997-57ED-93F9-3CF4-0AB78F0226A5}"/>
              </a:ext>
            </a:extLst>
          </p:cNvPr>
          <p:cNvSpPr txBox="1"/>
          <p:nvPr/>
        </p:nvSpPr>
        <p:spPr>
          <a:xfrm>
            <a:off x="355959" y="145806"/>
            <a:ext cx="26386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指定難病と診断された皆様へ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8A7FF1C-EEC1-0CCD-1548-016142EE5254}"/>
              </a:ext>
            </a:extLst>
          </p:cNvPr>
          <p:cNvSpPr txBox="1"/>
          <p:nvPr/>
        </p:nvSpPr>
        <p:spPr>
          <a:xfrm>
            <a:off x="1724816" y="8736542"/>
            <a:ext cx="1874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＜東部＞</a:t>
            </a:r>
            <a:endParaRPr lang="en-US" altLang="ja-JP" sz="900" b="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鳥取市保健所保健医療課</a:t>
            </a:r>
            <a:endParaRPr lang="en-US" altLang="ja-JP" sz="900" b="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900" b="0" u="none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〒</a:t>
            </a:r>
            <a: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680</a:t>
            </a:r>
            <a:r>
              <a:rPr lang="ja-JP" altLang="en-US" sz="900" b="0" u="none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－</a:t>
            </a:r>
            <a:r>
              <a:rPr lang="en-US" altLang="ja-JP" sz="900" b="0" u="none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0845</a:t>
            </a:r>
          </a:p>
          <a:p>
            <a:pPr rtl="0">
              <a:spcAft>
                <a:spcPts val="0"/>
              </a:spcAft>
            </a:pPr>
            <a:r>
              <a:rPr kumimoji="1" lang="zh-TW" altLang="en-US" sz="900" b="0" i="0" u="none" strike="noStrike" kern="1200" baseline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鳥取市富安二丁目</a:t>
            </a:r>
            <a:r>
              <a:rPr kumimoji="1" lang="en-US" altLang="zh-TW" sz="900" b="0" i="0" u="none" strike="noStrike" kern="1200" baseline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138</a:t>
            </a:r>
            <a:r>
              <a:rPr kumimoji="1" lang="zh-TW" altLang="en-US" sz="900" b="0" i="0" u="none" strike="noStrike" kern="1200" baseline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－</a:t>
            </a:r>
            <a:r>
              <a:rPr kumimoji="1" lang="en-US" altLang="zh-TW" sz="900" b="0" i="0" u="none" strike="noStrike" kern="1200" baseline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4</a:t>
            </a:r>
          </a:p>
          <a:p>
            <a:pPr rtl="0">
              <a:spcAft>
                <a:spcPts val="0"/>
              </a:spcAft>
            </a:pPr>
            <a:r>
              <a:rPr kumimoji="1" lang="ja-JP" altLang="en-US" sz="900" b="0" i="0" u="none" strike="noStrike" kern="1200" baseline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</a:t>
            </a:r>
            <a:r>
              <a:rPr kumimoji="1" lang="zh-TW" altLang="en-US" sz="900" b="0" i="0" u="none" strike="noStrike" kern="1200" baseline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鳥取市役所駅南庁舎</a:t>
            </a:r>
            <a:r>
              <a:rPr kumimoji="1" lang="ja-JP" altLang="en-US" sz="900" b="0" i="0" u="none" strike="noStrike" kern="1200" baseline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１階）</a:t>
            </a:r>
            <a:endParaRPr kumimoji="1" lang="en-US" altLang="ja-JP" sz="900" i="0" strike="noStrike" kern="100" baseline="0" dirty="0"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rtl="0">
              <a:spcAft>
                <a:spcPts val="0"/>
              </a:spcAft>
            </a:pPr>
            <a: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 0857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ー</a:t>
            </a:r>
            <a:r>
              <a:rPr lang="en-US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30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－</a:t>
            </a:r>
            <a:r>
              <a:rPr lang="en-US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8532</a:t>
            </a:r>
            <a:endParaRPr lang="ja-JP" altLang="ja-JP" sz="900" b="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878A3C-F0D3-FB20-6FBF-B5F74FAA0E53}"/>
              </a:ext>
            </a:extLst>
          </p:cNvPr>
          <p:cNvSpPr txBox="1"/>
          <p:nvPr/>
        </p:nvSpPr>
        <p:spPr>
          <a:xfrm>
            <a:off x="3164115" y="8736542"/>
            <a:ext cx="2096467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＜中部＞</a:t>
            </a:r>
            <a:endParaRPr lang="en-US" altLang="ja-JP" sz="900" b="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鳥取県中部総合事務所倉吉保健所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　</a:t>
            </a:r>
            <a:endParaRPr lang="en-US" altLang="ja-JP" sz="900" b="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医薬・感染症対策課</a:t>
            </a:r>
            <a:endParaRPr lang="en-US" altLang="ja-JP" sz="900" b="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〒</a:t>
            </a:r>
            <a:r>
              <a:rPr lang="en-US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682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－</a:t>
            </a:r>
            <a:r>
              <a:rPr lang="en-US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0802</a:t>
            </a:r>
          </a:p>
          <a:p>
            <a:pPr algn="just">
              <a:spcAft>
                <a:spcPts val="0"/>
              </a:spcAft>
            </a:pPr>
            <a:r>
              <a:rPr lang="ja-JP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倉吉市東巌城町</a:t>
            </a:r>
            <a: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2</a:t>
            </a:r>
            <a:endParaRPr lang="en-US" altLang="ja-JP" sz="900" b="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（中部総合事務所</a:t>
            </a:r>
            <a:r>
              <a:rPr lang="en-US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2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号館</a:t>
            </a:r>
            <a:r>
              <a:rPr lang="en-US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1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階）</a:t>
            </a:r>
            <a:endParaRPr lang="en-US" altLang="ja-JP" sz="9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 0858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－</a:t>
            </a:r>
            <a:r>
              <a:rPr lang="en-US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23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－</a:t>
            </a:r>
            <a:r>
              <a:rPr lang="en-US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3142</a:t>
            </a:r>
            <a:endParaRPr lang="ja-JP" altLang="ja-JP" sz="900" b="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6FB4E3F-E5CC-6AB8-4889-22E5EFEFF4EA}"/>
              </a:ext>
            </a:extLst>
          </p:cNvPr>
          <p:cNvSpPr txBox="1"/>
          <p:nvPr/>
        </p:nvSpPr>
        <p:spPr>
          <a:xfrm>
            <a:off x="4938931" y="8726194"/>
            <a:ext cx="214863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＜西部＞</a:t>
            </a:r>
            <a:endParaRPr lang="en-US" altLang="ja-JP" sz="900" b="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鳥取県西部総合事務所米子保健所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　</a:t>
            </a:r>
            <a:endParaRPr lang="en-US" altLang="ja-JP" sz="900" b="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医薬・感染症対策課</a:t>
            </a:r>
            <a:endParaRPr lang="en-US" altLang="ja-JP" sz="900" b="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〒</a:t>
            </a:r>
            <a: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683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－</a:t>
            </a:r>
            <a:r>
              <a:rPr lang="en-US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0054</a:t>
            </a:r>
          </a:p>
          <a:p>
            <a:pPr algn="just">
              <a:spcAft>
                <a:spcPts val="0"/>
              </a:spcAft>
            </a:pP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米子市糀町一丁目</a:t>
            </a:r>
            <a:r>
              <a:rPr lang="en-US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160</a:t>
            </a:r>
          </a:p>
          <a:p>
            <a:pPr algn="just">
              <a:spcAft>
                <a:spcPts val="0"/>
              </a:spcAft>
            </a:pP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（西部総合事務所</a:t>
            </a:r>
            <a:r>
              <a:rPr lang="en-US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2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号館</a:t>
            </a:r>
            <a: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3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階）</a:t>
            </a:r>
            <a:endParaRPr lang="en-US" altLang="ja-JP" sz="9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  0859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－</a:t>
            </a:r>
            <a:r>
              <a:rPr lang="en-US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31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－</a:t>
            </a:r>
            <a:r>
              <a:rPr lang="en-US" altLang="ja-JP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9317</a:t>
            </a:r>
            <a:endParaRPr lang="ja-JP" altLang="ja-JP" sz="900" b="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39515431-8CFC-81A3-E263-6D46030AB3EE}"/>
              </a:ext>
            </a:extLst>
          </p:cNvPr>
          <p:cNvSpPr/>
          <p:nvPr/>
        </p:nvSpPr>
        <p:spPr>
          <a:xfrm>
            <a:off x="3277723" y="8423319"/>
            <a:ext cx="1982859" cy="246222"/>
          </a:xfrm>
          <a:prstGeom prst="roundRect">
            <a:avLst/>
          </a:prstGeom>
          <a:solidFill>
            <a:srgbClr val="005CAF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登録者証の申請先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E08F8308-9AF4-EE0A-CB23-962F20CC5258}"/>
              </a:ext>
            </a:extLst>
          </p:cNvPr>
          <p:cNvSpPr/>
          <p:nvPr/>
        </p:nvSpPr>
        <p:spPr>
          <a:xfrm>
            <a:off x="174350" y="8344116"/>
            <a:ext cx="1426467" cy="404628"/>
          </a:xfrm>
          <a:prstGeom prst="roundRect">
            <a:avLst/>
          </a:prstGeom>
          <a:solidFill>
            <a:srgbClr val="005CAF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登録者証制度の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A4B1BD-705A-81AC-3CA3-74EA9D92C449}"/>
              </a:ext>
            </a:extLst>
          </p:cNvPr>
          <p:cNvSpPr txBox="1"/>
          <p:nvPr/>
        </p:nvSpPr>
        <p:spPr>
          <a:xfrm>
            <a:off x="54319" y="8842792"/>
            <a:ext cx="174908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u="none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鳥取県福祉保健部健康医療局</a:t>
            </a:r>
            <a:endParaRPr lang="en-US" altLang="ja-JP" sz="900" u="none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u="none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健康政策課</a:t>
            </a:r>
            <a:endParaRPr lang="en-US" altLang="ja-JP" sz="900" u="none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900" b="0" u="none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〒</a:t>
            </a:r>
            <a: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680</a:t>
            </a:r>
            <a:r>
              <a:rPr lang="ja-JP" altLang="en-US" sz="900" b="0" u="none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－</a:t>
            </a:r>
            <a: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8570</a:t>
            </a:r>
          </a:p>
          <a:p>
            <a:pPr algn="just">
              <a:spcAft>
                <a:spcPts val="0"/>
              </a:spcAft>
            </a:pPr>
            <a:r>
              <a:rPr lang="ja-JP" altLang="en-US" sz="900" b="0" u="none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鳥取市東町１丁目</a:t>
            </a:r>
            <a:r>
              <a:rPr lang="en-US" altLang="ja-JP" sz="900" b="0" u="none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220</a:t>
            </a:r>
          </a:p>
          <a:p>
            <a:pPr algn="just">
              <a:spcAft>
                <a:spcPts val="0"/>
              </a:spcAft>
            </a:pPr>
            <a: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0857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ー</a:t>
            </a:r>
            <a: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26</a:t>
            </a:r>
            <a:r>
              <a:rPr lang="ja-JP" altLang="en-US" sz="900" b="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ー</a:t>
            </a:r>
            <a:r>
              <a:rPr lang="en-US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7194</a:t>
            </a:r>
            <a:endParaRPr lang="en-US" altLang="ja-JP" sz="900" b="0" u="none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855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2C5F59-2278-D66F-72D7-83065381BF9C}"/>
              </a:ext>
            </a:extLst>
          </p:cNvPr>
          <p:cNvSpPr/>
          <p:nvPr/>
        </p:nvSpPr>
        <p:spPr>
          <a:xfrm>
            <a:off x="86360" y="8443289"/>
            <a:ext cx="6409683" cy="1372325"/>
          </a:xfrm>
          <a:prstGeom prst="rect">
            <a:avLst/>
          </a:prstGeom>
          <a:noFill/>
          <a:ln w="19050">
            <a:solidFill>
              <a:srgbClr val="005C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022CA9E-01BE-609F-0D17-869267A54AEE}"/>
              </a:ext>
            </a:extLst>
          </p:cNvPr>
          <p:cNvSpPr/>
          <p:nvPr/>
        </p:nvSpPr>
        <p:spPr>
          <a:xfrm>
            <a:off x="86360" y="6519012"/>
            <a:ext cx="6409683" cy="1641599"/>
          </a:xfrm>
          <a:prstGeom prst="rect">
            <a:avLst/>
          </a:prstGeom>
          <a:noFill/>
          <a:ln w="19050">
            <a:solidFill>
              <a:srgbClr val="005C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F6B09628-4EAC-9B67-E9BE-9781D0F42839}"/>
              </a:ext>
            </a:extLst>
          </p:cNvPr>
          <p:cNvSpPr/>
          <p:nvPr/>
        </p:nvSpPr>
        <p:spPr>
          <a:xfrm>
            <a:off x="55200" y="73845"/>
            <a:ext cx="2525440" cy="312235"/>
          </a:xfrm>
          <a:prstGeom prst="roundRect">
            <a:avLst/>
          </a:prstGeom>
          <a:solidFill>
            <a:srgbClr val="4FAFAA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kumimoji="1" lang="ja-JP" altLang="en-US" sz="140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障害福祉サービス等　</a:t>
            </a:r>
            <a:endParaRPr kumimoji="1" lang="en-US" altLang="ja-JP" sz="1400" b="1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3BCD4DA2-A8E1-5021-D4C7-EFB3CAD3A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30404"/>
              </p:ext>
            </p:extLst>
          </p:nvPr>
        </p:nvGraphicFramePr>
        <p:xfrm>
          <a:off x="86360" y="420361"/>
          <a:ext cx="6604957" cy="281304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499273">
                  <a:extLst>
                    <a:ext uri="{9D8B030D-6E8A-4147-A177-3AD203B41FA5}">
                      <a16:colId xmlns:a16="http://schemas.microsoft.com/office/drawing/2014/main" val="2460211442"/>
                    </a:ext>
                  </a:extLst>
                </a:gridCol>
                <a:gridCol w="1463887">
                  <a:extLst>
                    <a:ext uri="{9D8B030D-6E8A-4147-A177-3AD203B41FA5}">
                      <a16:colId xmlns:a16="http://schemas.microsoft.com/office/drawing/2014/main" val="2782987866"/>
                    </a:ext>
                  </a:extLst>
                </a:gridCol>
                <a:gridCol w="1641797">
                  <a:extLst>
                    <a:ext uri="{9D8B030D-6E8A-4147-A177-3AD203B41FA5}">
                      <a16:colId xmlns:a16="http://schemas.microsoft.com/office/drawing/2014/main" val="425824904"/>
                    </a:ext>
                  </a:extLst>
                </a:gridCol>
              </a:tblGrid>
              <a:tr h="378049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0" spc="100" baseline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サービスの概要</a:t>
                      </a:r>
                      <a:endParaRPr kumimoji="1" lang="ja-JP" sz="1000" b="0" spc="100" baseline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spc="100" baseline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窓口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0" spc="100" baseline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登録証の利用</a:t>
                      </a:r>
                      <a:endParaRPr kumimoji="1" lang="en-US" altLang="ja-JP" sz="1000" b="0" spc="100" baseline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0" spc="100" baseline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可否と活用場面</a:t>
                      </a:r>
                      <a:endParaRPr kumimoji="1" lang="ja-JP" sz="1000" b="0" spc="100" baseline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814946"/>
                  </a:ext>
                </a:extLst>
              </a:tr>
              <a:tr h="523452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1" u="none" strike="noStrike" spc="100" baseline="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自立支援給付</a:t>
                      </a:r>
                      <a:endParaRPr lang="en-US" altLang="ja-JP" sz="1000" b="1" u="none" strike="noStrike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u="none" strike="noStrike" spc="100" baseline="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（介護給付・訓練等給付・地域相談支援給付）　</a:t>
                      </a:r>
                      <a:endParaRPr lang="en-US" altLang="ja-JP" sz="1000" b="1" u="none" strike="noStrike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900" b="0" u="none" strike="noStrike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市町村障がい福祉担当課</a:t>
                      </a:r>
                      <a:endParaRPr kumimoji="1" lang="ja-JP" altLang="ja-JP" sz="9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</a:t>
                      </a:r>
                      <a:endParaRPr kumimoji="1" lang="en-US" altLang="ja-JP" sz="1000" b="0" u="none" strike="noStrike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サービス利用申請時（</a:t>
                      </a:r>
                      <a:r>
                        <a:rPr kumimoji="1" lang="en-US" altLang="ja-JP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）</a:t>
                      </a:r>
                      <a:endParaRPr kumimoji="1" lang="ja-JP" altLang="en-US" sz="1000" b="0" u="none" strike="noStrike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8085479"/>
                  </a:ext>
                </a:extLst>
              </a:tr>
              <a:tr h="659763">
                <a:tc>
                  <a:txBody>
                    <a:bodyPr/>
                    <a:lstStyle/>
                    <a:p>
                      <a:pPr marL="0" marR="0" lv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1" lang="en-US" altLang="zh-TW" sz="1000" b="1" u="none" strike="noStrike" kern="1200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zh-TW" altLang="en-US" sz="1000" b="1" u="none" strike="noStrike" kern="1200" spc="100" baseline="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地域生活支援事業</a:t>
                      </a:r>
                      <a:endParaRPr kumimoji="1" lang="en-US" altLang="zh-TW" sz="1000" b="1" u="none" strike="noStrike" kern="1200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000" b="0" u="none" strike="noStrike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市町村障がい福祉担当課</a:t>
                      </a:r>
                      <a:endParaRPr lang="en-US" altLang="ja-JP" sz="900" b="0" u="none" strike="noStrike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u="none" strike="noStrike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鳥取県障がい福祉課</a:t>
                      </a:r>
                      <a:endParaRPr kumimoji="1" lang="en-US" altLang="ja-JP" sz="900" b="0" u="none" strike="noStrike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altLang="en-US" sz="1000" b="0" u="none" strike="noStrike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△</a:t>
                      </a:r>
                      <a:endParaRPr lang="en-US" altLang="ja-JP" sz="1000" b="0" u="none" strike="noStrike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lvl="0" algn="ctr">
                        <a:buNone/>
                      </a:pPr>
                      <a:r>
                        <a:rPr lang="ja-JP" sz="1000" b="0" u="none" strike="noStrike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事業の実施主体である</a:t>
                      </a:r>
                      <a:endParaRPr lang="en-US" altLang="ja-JP" sz="1000" b="0" u="none" strike="noStrike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lvl="0" algn="ctr">
                        <a:buNone/>
                      </a:pPr>
                      <a:r>
                        <a:rPr lang="ja-JP" sz="1000" b="0" u="none" strike="noStrike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市町村等の取扱による</a:t>
                      </a:r>
                      <a:endParaRPr 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0752272"/>
                  </a:ext>
                </a:extLst>
              </a:tr>
              <a:tr h="523452">
                <a:tc>
                  <a:txBody>
                    <a:bodyPr/>
                    <a:lstStyle/>
                    <a:p>
                      <a:pPr marL="0" marR="0" lv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zh-TW" altLang="en-US" sz="1000" b="1" u="none" strike="noStrike" kern="1200" spc="100" baseline="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障害児通所給付</a:t>
                      </a:r>
                      <a:endParaRPr kumimoji="1" lang="en-US" altLang="zh-TW" sz="1000" b="1" u="none" strike="noStrike" kern="1200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000" b="0" u="none" strike="noStrike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市町村子育て支援担当課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</a:t>
                      </a:r>
                      <a:endParaRPr kumimoji="1" lang="en-US" altLang="ja-JP" sz="1000" b="0" u="none" strike="noStrike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サービス利用申請時（</a:t>
                      </a:r>
                      <a:r>
                        <a:rPr kumimoji="1" lang="en-US" altLang="ja-JP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）</a:t>
                      </a:r>
                      <a:endParaRPr kumimoji="1" lang="ja-JP" altLang="en-US" sz="1000" b="0" u="none" strike="noStrike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5874117"/>
                  </a:ext>
                </a:extLst>
              </a:tr>
              <a:tr h="659763">
                <a:tc>
                  <a:txBody>
                    <a:bodyPr/>
                    <a:lstStyle/>
                    <a:p>
                      <a:pPr marL="0" marR="0" lv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zh-TW" altLang="en-US" sz="1000" b="1" u="none" strike="noStrike" kern="1200" spc="100" baseline="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障害児入所給付</a:t>
                      </a:r>
                      <a:endParaRPr kumimoji="1" lang="en-US" altLang="zh-TW" sz="1000" b="1" u="none" strike="noStrike" kern="1200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000" b="0" u="none" strike="noStrike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b="0" u="none" strike="noStrike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鳥取県子ども発達支援課各児童相談所</a:t>
                      </a:r>
                      <a:endParaRPr lang="en-US" altLang="ja-JP" sz="900" b="0" u="none" strike="noStrike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</a:t>
                      </a:r>
                      <a:endParaRPr kumimoji="1" lang="en-US" altLang="ja-JP" sz="1000" b="0" u="none" strike="noStrike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サービス利用申請時（</a:t>
                      </a:r>
                      <a:r>
                        <a:rPr kumimoji="1" lang="en-US" altLang="ja-JP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）</a:t>
                      </a:r>
                      <a:endParaRPr kumimoji="1" lang="ja-JP" altLang="en-US" sz="1000" b="0" u="none" strike="noStrike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0828373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A4A927A-0587-4535-5B72-8EBB89E28B4F}"/>
              </a:ext>
            </a:extLst>
          </p:cNvPr>
          <p:cNvSpPr txBox="1"/>
          <p:nvPr/>
        </p:nvSpPr>
        <p:spPr>
          <a:xfrm>
            <a:off x="28494" y="3241149"/>
            <a:ext cx="6597812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100" spc="100" dirty="0">
                <a:latin typeface="Meiryo UI"/>
                <a:ea typeface="Meiryo UI"/>
              </a:rPr>
              <a:t>※</a:t>
            </a:r>
            <a:r>
              <a:rPr lang="ja-JP" altLang="en-US" sz="1100" spc="100" dirty="0">
                <a:latin typeface="Meiryo UI"/>
                <a:ea typeface="Meiryo UI"/>
              </a:rPr>
              <a:t>ただし、支援内容の決定等のために別途、医師の意見書等が必要な場合があります。</a:t>
            </a:r>
            <a:endParaRPr lang="ja-JP" altLang="en-US" spc="100" dirty="0">
              <a:ea typeface="游ゴシック"/>
              <a:cs typeface="Calibri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BEE90DE-E54A-1676-0B41-D0C7CEBD96F6}"/>
              </a:ext>
            </a:extLst>
          </p:cNvPr>
          <p:cNvSpPr/>
          <p:nvPr/>
        </p:nvSpPr>
        <p:spPr>
          <a:xfrm>
            <a:off x="86360" y="3510501"/>
            <a:ext cx="2494280" cy="410963"/>
          </a:xfrm>
          <a:prstGeom prst="roundRect">
            <a:avLst/>
          </a:prstGeom>
          <a:solidFill>
            <a:srgbClr val="4FAFAA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kumimoji="1" lang="ja-JP" altLang="en-US" sz="140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就労支援（ご本人向け）</a:t>
            </a:r>
            <a:endParaRPr kumimoji="1" lang="en-US" altLang="ja-JP" sz="1400" b="1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2F70A29C-E778-A098-68E7-9D5AB9626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888579"/>
              </p:ext>
            </p:extLst>
          </p:nvPr>
        </p:nvGraphicFramePr>
        <p:xfrm>
          <a:off x="93505" y="3963351"/>
          <a:ext cx="6597812" cy="22190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521762">
                  <a:extLst>
                    <a:ext uri="{9D8B030D-6E8A-4147-A177-3AD203B41FA5}">
                      <a16:colId xmlns:a16="http://schemas.microsoft.com/office/drawing/2014/main" val="2460211442"/>
                    </a:ext>
                  </a:extLst>
                </a:gridCol>
                <a:gridCol w="1464733">
                  <a:extLst>
                    <a:ext uri="{9D8B030D-6E8A-4147-A177-3AD203B41FA5}">
                      <a16:colId xmlns:a16="http://schemas.microsoft.com/office/drawing/2014/main" val="2782987866"/>
                    </a:ext>
                  </a:extLst>
                </a:gridCol>
                <a:gridCol w="1611317">
                  <a:extLst>
                    <a:ext uri="{9D8B030D-6E8A-4147-A177-3AD203B41FA5}">
                      <a16:colId xmlns:a16="http://schemas.microsoft.com/office/drawing/2014/main" val="425824904"/>
                    </a:ext>
                  </a:extLst>
                </a:gridCol>
              </a:tblGrid>
              <a:tr h="376479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サービスの概要</a:t>
                      </a:r>
                      <a:endParaRPr kumimoji="1" lang="ja-JP" sz="11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spc="100" baseline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問い合わせ</a:t>
                      </a:r>
                      <a:endParaRPr kumimoji="1" lang="en-US" altLang="ja-JP" sz="1100" b="0" spc="100" baseline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spc="100" baseline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窓口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100" b="0" spc="100" baseline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登録証の利用</a:t>
                      </a:r>
                      <a:endParaRPr kumimoji="1" lang="en-US" altLang="ja-JP" sz="1100" b="0" spc="100" baseline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100" b="0" spc="100" baseline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可否と活用場面</a:t>
                      </a:r>
                      <a:endParaRPr kumimoji="1" lang="ja-JP" sz="1100" b="0" spc="100" baseline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603961"/>
                  </a:ext>
                </a:extLst>
              </a:tr>
              <a:tr h="484044">
                <a:tc>
                  <a:txBody>
                    <a:bodyPr/>
                    <a:lstStyle/>
                    <a:p>
                      <a:pPr marL="0" marR="0" lv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1" u="none" strike="noStrike" kern="1200" spc="100" baseline="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公共職業安定所（ハローワーク）における</a:t>
                      </a:r>
                      <a:endParaRPr kumimoji="1" lang="en-US" altLang="ja-JP" sz="1000" b="1" u="none" strike="noStrike" kern="1200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1" u="none" strike="noStrike" kern="1200" spc="100" baseline="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職業相談・職業紹介</a:t>
                      </a:r>
                      <a:endParaRPr kumimoji="1" lang="en-US" altLang="ja-JP" sz="1000" b="1" u="none" strike="noStrike" kern="1200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公共職業安定所・難病相談支援センター</a:t>
                      </a:r>
                      <a:endParaRPr kumimoji="1" lang="en-US" altLang="ja-JP" sz="1000" b="0" u="none" strike="noStrike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</a:t>
                      </a:r>
                      <a:endParaRPr kumimoji="1" lang="en-US" altLang="ja-JP" sz="1000" b="0" u="none" strike="noStrike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証明の求めがあった時</a:t>
                      </a:r>
                      <a:endParaRPr kumimoji="1" lang="ja-JP" altLang="en-US" sz="1000" b="0" u="none" strike="noStrike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8085479"/>
                  </a:ext>
                </a:extLst>
              </a:tr>
              <a:tr h="484044">
                <a:tc>
                  <a:txBody>
                    <a:bodyPr/>
                    <a:lstStyle/>
                    <a:p>
                      <a:pPr marL="0" marR="0" lv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1" lang="en-US" altLang="ja-JP" sz="1000" b="1" u="none" strike="noStrike" kern="1200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1" u="none" strike="noStrike" kern="1200" spc="100" baseline="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職場適応援助者（ジョブコーチ）支援事業</a:t>
                      </a:r>
                      <a:endParaRPr kumimoji="1" lang="en-US" altLang="ja-JP" sz="1000" b="1" u="none" strike="noStrike" kern="1200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1" lang="en-US" altLang="ja-JP" sz="1000" b="1" u="none" strike="noStrike" kern="1200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地域障害者職業</a:t>
                      </a:r>
                      <a:endParaRPr kumimoji="1" lang="en-US" altLang="ja-JP" sz="1000" b="0" u="none" strike="noStrike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センター</a:t>
                      </a:r>
                      <a:endParaRPr kumimoji="1" lang="ja-JP" altLang="en-US" sz="1000" b="0" u="none" strike="noStrike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ja-JP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</a:t>
                      </a:r>
                      <a:endParaRPr kumimoji="1" lang="en-US" altLang="ja-JP" sz="1000" b="0" u="none" strike="noStrike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証明の求めがあった時</a:t>
                      </a:r>
                      <a:endParaRPr kumimoji="1" lang="ja-JP" altLang="ja-JP" sz="1000" b="0" u="none" strike="noStrike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5789225"/>
                  </a:ext>
                </a:extLst>
              </a:tr>
              <a:tr h="759676">
                <a:tc>
                  <a:txBody>
                    <a:bodyPr/>
                    <a:lstStyle/>
                    <a:p>
                      <a:pPr marL="0" marR="0" lv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1" lang="en-US" altLang="ja-JP" sz="1000" b="1" u="none" strike="noStrike" kern="1200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en-US" sz="1000" b="1" u="none" strike="noStrike" kern="1200" spc="100" baseline="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障害者就業・生活支援センター事業</a:t>
                      </a:r>
                      <a:endParaRPr kumimoji="1" lang="en-US" altLang="ja-JP" sz="1000" b="1" u="none" strike="noStrike" kern="1200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1" lang="en-US" altLang="ja-JP" sz="1000" b="1" u="none" strike="noStrike" kern="1200" spc="100" baseline="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各障害者就業・</a:t>
                      </a:r>
                      <a:endParaRPr kumimoji="1" lang="en-US" altLang="ja-JP" sz="1000" b="0" u="none" strike="noStrike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生活支援センター</a:t>
                      </a:r>
                      <a:endParaRPr kumimoji="1" lang="ja-JP" altLang="en-US" sz="1000" b="0" u="none" strike="noStrike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ja-JP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</a:t>
                      </a:r>
                      <a:endParaRPr kumimoji="1" lang="en-US" altLang="ja-JP" sz="1000" b="0" u="none" strike="noStrike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1" lang="ja-JP" altLang="ja-JP" sz="1000" b="0" u="none" strike="noStrike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サービスの利用申請時</a:t>
                      </a:r>
                      <a:endParaRPr kumimoji="1" lang="ja-JP" altLang="ja-JP" sz="1000" b="0" u="none" strike="noStrike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6332038"/>
                  </a:ext>
                </a:extLst>
              </a:tr>
            </a:tbl>
          </a:graphicData>
        </a:graphic>
      </p:graphicFrame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F4B4253-6D43-B6E7-B962-49985D847AFC}"/>
              </a:ext>
            </a:extLst>
          </p:cNvPr>
          <p:cNvSpPr/>
          <p:nvPr/>
        </p:nvSpPr>
        <p:spPr>
          <a:xfrm>
            <a:off x="130094" y="6321585"/>
            <a:ext cx="2453337" cy="421471"/>
          </a:xfrm>
          <a:prstGeom prst="roundRect">
            <a:avLst/>
          </a:prstGeom>
          <a:solidFill>
            <a:srgbClr val="005CAF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難病に関する相談窓口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D6C7AEE-5BC1-2F80-6182-5616F0312AD0}"/>
              </a:ext>
            </a:extLst>
          </p:cNvPr>
          <p:cNvSpPr txBox="1"/>
          <p:nvPr/>
        </p:nvSpPr>
        <p:spPr>
          <a:xfrm>
            <a:off x="209550" y="6772978"/>
            <a:ext cx="2990849" cy="1054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＜鳥取県難病相談・支援センター 米子＞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85724">
              <a:spcBef>
                <a:spcPts val="600"/>
              </a:spcBef>
              <a:tabLst>
                <a:tab pos="717546" algn="l"/>
              </a:tabLst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住所：〒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683-8504</a:t>
            </a:r>
          </a:p>
          <a:p>
            <a:pPr defTabSz="358773">
              <a:spcBef>
                <a:spcPts val="300"/>
              </a:spcBef>
              <a:tabLst>
                <a:tab pos="717546" algn="l"/>
              </a:tabLst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zh-TW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鳥取県米子市西町３６－１</a:t>
            </a:r>
          </a:p>
          <a:p>
            <a:pPr defTabSz="358773">
              <a:spcBef>
                <a:spcPts val="300"/>
              </a:spcBef>
              <a:tabLst>
                <a:tab pos="717546" algn="l"/>
              </a:tabLst>
            </a:pPr>
            <a:r>
              <a:rPr kumimoji="1" lang="zh-TW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鳥取大学医学部附属病院第二中央診療棟１階</a:t>
            </a:r>
            <a:endParaRPr kumimoji="1" lang="en-US" altLang="zh-TW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58773">
              <a:spcBef>
                <a:spcPts val="300"/>
              </a:spcBef>
              <a:tabLst>
                <a:tab pos="717546" algn="l"/>
              </a:tabLst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電話：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0859-38-6986</a:t>
            </a:r>
            <a:endParaRPr kumimoji="1"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19B68C7-8663-63CE-5717-A17007B559C9}"/>
              </a:ext>
            </a:extLst>
          </p:cNvPr>
          <p:cNvSpPr txBox="1"/>
          <p:nvPr/>
        </p:nvSpPr>
        <p:spPr>
          <a:xfrm>
            <a:off x="3200399" y="6743056"/>
            <a:ext cx="3213100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73">
              <a:spcBef>
                <a:spcPts val="300"/>
              </a:spcBef>
              <a:tabLst>
                <a:tab pos="717546" algn="l"/>
              </a:tabLst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＜鳥取県難病相談・支援センター 鳥取＞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85724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717546" algn="l"/>
              </a:tabLst>
              <a:defRPr/>
            </a:pP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住所：〒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689-0203</a:t>
            </a:r>
          </a:p>
          <a:p>
            <a:pPr marL="0" marR="0" lvl="0" indent="0" algn="l" defTabSz="358773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>
                <a:tab pos="717546" algn="l"/>
              </a:tabLst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鳥取県鳥取市三津</a:t>
            </a:r>
            <a:r>
              <a:rPr kumimoji="1" lang="en-US" altLang="zh-TW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876</a:t>
            </a:r>
            <a:endParaRPr kumimoji="1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358773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>
                <a:tab pos="717546" algn="l"/>
              </a:tabLst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独立行政法人国立病院機構鳥取医療センター１階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358773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>
                <a:tab pos="717546" algn="l"/>
              </a:tabLst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電話：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0857-59-0510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38F8D8EC-C937-C821-FAF3-C5C8F55C8810}"/>
              </a:ext>
            </a:extLst>
          </p:cNvPr>
          <p:cNvSpPr/>
          <p:nvPr/>
        </p:nvSpPr>
        <p:spPr>
          <a:xfrm>
            <a:off x="139750" y="8203120"/>
            <a:ext cx="2356339" cy="421471"/>
          </a:xfrm>
          <a:prstGeom prst="roundRect">
            <a:avLst/>
          </a:prstGeom>
          <a:solidFill>
            <a:srgbClr val="005CAF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難病に関する情報</a:t>
            </a: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9C00CD0B-3D94-8939-67B2-21AD4109C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6431" y="8646063"/>
            <a:ext cx="3097323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＜鳥取県難病療養の手引き＞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難病患者様が利用できるサービス・制度、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患者会の取組、災害時の備え等について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ご案内しています。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※QR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コードからダウンロード可能です。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また、保健所にも設置していますので、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ご自由にお取りください。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DCE89911-4027-E8B4-03DD-1022AD0AA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5EA912C8-CA17-0FB8-4FD2-64E86CDEB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400" y="8679616"/>
            <a:ext cx="2711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54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＜難病情報センター＞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254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指定難病に関する情報サイトです。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D90F9FFA-245F-6D03-3A52-1B31CB4DC6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384" y="9075680"/>
            <a:ext cx="633016" cy="633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A0999C2-E563-F607-E5D4-EFF02EEF8C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1445" y="9011063"/>
            <a:ext cx="810154" cy="697633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62640D7-2210-9949-40B7-BDA697C13440}"/>
              </a:ext>
            </a:extLst>
          </p:cNvPr>
          <p:cNvSpPr txBox="1"/>
          <p:nvPr/>
        </p:nvSpPr>
        <p:spPr>
          <a:xfrm>
            <a:off x="209550" y="7872755"/>
            <a:ext cx="49593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両病院に通院していなくても、相談等可能ですので、お気軽にご相談ください。</a:t>
            </a: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99DC326B-C5CA-AAFE-19C3-227E301376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0074" y="6825280"/>
            <a:ext cx="514531" cy="514531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51B98DCE-2552-7071-7D14-95EEA69964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225" y="6848643"/>
            <a:ext cx="511174" cy="51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296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1110</TotalTime>
  <Words>912</Words>
  <Application>Microsoft Office PowerPoint</Application>
  <PresentationFormat>A4 210 x 297 mm</PresentationFormat>
  <Paragraphs>129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メイリオ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dc:creator>-</dc:creator>
  <cp:lastModifiedBy>田中 咲季</cp:lastModifiedBy>
  <cp:revision>16</cp:revision>
  <cp:lastPrinted>2024-09-10T23:45:29Z</cp:lastPrinted>
  <dcterms:created xsi:type="dcterms:W3CDTF">2024-01-18T08:25:29Z</dcterms:created>
  <dcterms:modified xsi:type="dcterms:W3CDTF">2024-09-10T23:48:03Z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0x010100E74344947491BB4DB7653F22F14785B4</vt:lpwstr>
  </property>
</Properties>
</file>