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62" r:id="rId1"/>
  </p:sldMasterIdLst>
  <p:notesMasterIdLst>
    <p:notesMasterId r:id="rId10"/>
  </p:notesMasterIdLst>
  <p:sldIdLst>
    <p:sldId id="256" r:id="rId2"/>
    <p:sldId id="266" r:id="rId3"/>
    <p:sldId id="259" r:id="rId4"/>
    <p:sldId id="260" r:id="rId5"/>
    <p:sldId id="271" r:id="rId6"/>
    <p:sldId id="268" r:id="rId7"/>
    <p:sldId id="272" r:id="rId8"/>
    <p:sldId id="270"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FDF2EA"/>
    <a:srgbClr val="F0FEE6"/>
    <a:srgbClr val="FFFFFF"/>
    <a:srgbClr val="000000"/>
    <a:srgbClr val="F5F5F5"/>
    <a:srgbClr val="FBF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36" autoAdjust="0"/>
    <p:restoredTop sz="94660"/>
  </p:normalViewPr>
  <p:slideViewPr>
    <p:cSldViewPr>
      <p:cViewPr varScale="1">
        <p:scale>
          <a:sx n="111" d="100"/>
          <a:sy n="111" d="100"/>
        </p:scale>
        <p:origin x="1638" y="11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F5A6B6E-1C09-4101-91CB-9352C2CA7D1D}" type="datetimeFigureOut">
              <a:rPr kumimoji="1" lang="ja-JP" altLang="en-US" smtClean="0"/>
              <a:t>2021/4/1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4DD9750-548F-4F96-8386-5043226CD56A}" type="slidenum">
              <a:rPr kumimoji="1" lang="ja-JP" altLang="en-US" smtClean="0"/>
              <a:t>‹#›</a:t>
            </a:fld>
            <a:endParaRPr kumimoji="1" lang="ja-JP" altLang="en-US"/>
          </a:p>
        </p:txBody>
      </p:sp>
    </p:spTree>
    <p:extLst>
      <p:ext uri="{BB962C8B-B14F-4D97-AF65-F5344CB8AC3E}">
        <p14:creationId xmlns:p14="http://schemas.microsoft.com/office/powerpoint/2010/main" val="25532169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2D196D4-D8A7-4323-8CDF-88177FE5EA0F}" type="datetime1">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345488" y="6492875"/>
            <a:ext cx="561659" cy="365125"/>
          </a:xfrm>
        </p:spPr>
        <p:txBody>
          <a:bodyPr/>
          <a:lstStyle>
            <a:lvl1pPr>
              <a:defRPr sz="2400">
                <a:latin typeface="Century Gothic" panose="020B0502020202020204" pitchFamily="34" charset="0"/>
              </a:defRPr>
            </a:lvl1pPr>
          </a:lstStyle>
          <a:p>
            <a:fld id="{9E2A29CB-BA86-48A6-80E1-CB8750A963B5}" type="slidenum">
              <a:rPr lang="ja-JP" altLang="en-US" smtClean="0"/>
              <a:pPr/>
              <a:t>‹#›</a:t>
            </a:fld>
            <a:endParaRPr lang="ja-JP" altLang="en-US" dirty="0"/>
          </a:p>
        </p:txBody>
      </p:sp>
    </p:spTree>
    <p:extLst>
      <p:ext uri="{BB962C8B-B14F-4D97-AF65-F5344CB8AC3E}">
        <p14:creationId xmlns:p14="http://schemas.microsoft.com/office/powerpoint/2010/main" val="178174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C0B33C-37B4-478E-8901-1127F9D17638}" type="datetime1">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218787555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C0B33C-37B4-478E-8901-1127F9D17638}" type="datetime1">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175686375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577851" y="533400"/>
            <a:ext cx="7101106" cy="3767670"/>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日付プレースホルダー 6"/>
          <p:cNvSpPr>
            <a:spLocks noGrp="1"/>
          </p:cNvSpPr>
          <p:nvPr>
            <p:ph type="dt" sz="half" idx="10"/>
          </p:nvPr>
        </p:nvSpPr>
        <p:spPr/>
        <p:txBody>
          <a:bodyPr/>
          <a:lstStyle/>
          <a:p>
            <a:fld id="{69145BD6-5A7C-4B29-A9C1-F3323FEDFBCC}" type="datetime1">
              <a:rPr kumimoji="1" lang="ja-JP" altLang="en-US" smtClean="0"/>
              <a:t>2021/4/1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8977684" y="6188075"/>
            <a:ext cx="928316" cy="669925"/>
          </a:xfrm>
        </p:spPr>
        <p:txBody>
          <a:bodyPr/>
          <a:lstStyle>
            <a:lvl1pPr>
              <a:defRPr>
                <a:latin typeface="+mn-lt"/>
              </a:defRPr>
            </a:lvl1pPr>
          </a:lstStyle>
          <a:p>
            <a:fld id="{9E2A29CB-BA86-48A6-80E1-CB8750A963B5}" type="slidenum">
              <a:rPr kumimoji="1" lang="ja-JP" altLang="en-US" smtClean="0"/>
              <a:pPr/>
              <a:t>‹#›</a:t>
            </a:fld>
            <a:endParaRPr kumimoji="1" lang="ja-JP" altLang="en-US" dirty="0"/>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6613107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145BD6-5A7C-4B29-A9C1-F3323FEDFBCC}" type="datetime1">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306445" y="6492875"/>
            <a:ext cx="599555" cy="365125"/>
          </a:xfrm>
        </p:spPr>
        <p:txBody>
          <a:bodyPr vert="horz" lIns="91440" tIns="45720" rIns="91440" bIns="45720" rtlCol="0" anchor="ctr"/>
          <a:lstStyle>
            <a:lvl1pPr>
              <a:defRPr lang="ja-JP" altLang="en-US" sz="2400" smtClean="0">
                <a:latin typeface="Century Gothic" panose="020B0502020202020204" pitchFamily="34" charset="0"/>
              </a:defRPr>
            </a:lvl1pPr>
          </a:lstStyle>
          <a:p>
            <a:fld id="{9E2A29CB-BA86-48A6-80E1-CB8750A963B5}" type="slidenum">
              <a:rPr lang="en-US" altLang="ja-JP" smtClean="0"/>
              <a:pPr/>
              <a:t>‹#›</a:t>
            </a:fld>
            <a:endParaRPr lang="en-US" dirty="0"/>
          </a:p>
        </p:txBody>
      </p:sp>
    </p:spTree>
    <p:extLst>
      <p:ext uri="{BB962C8B-B14F-4D97-AF65-F5344CB8AC3E}">
        <p14:creationId xmlns:p14="http://schemas.microsoft.com/office/powerpoint/2010/main" val="384913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2C0B33C-37B4-478E-8901-1127F9D17638}" type="datetime1">
              <a:rPr kumimoji="1" lang="ja-JP" altLang="en-US" smtClean="0"/>
              <a:t>2021/4/1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296006449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2C0B33C-37B4-478E-8901-1127F9D17638}" type="datetime1">
              <a:rPr kumimoji="1" lang="ja-JP" altLang="en-US" smtClean="0"/>
              <a:t>2021/4/1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322240296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C0B33C-37B4-478E-8901-1127F9D17638}" type="datetime1">
              <a:rPr kumimoji="1" lang="ja-JP" altLang="en-US" smtClean="0"/>
              <a:t>2021/4/1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370430126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2C0B33C-37B4-478E-8901-1127F9D17638}" type="datetime1">
              <a:rPr kumimoji="1" lang="ja-JP" altLang="en-US" smtClean="0"/>
              <a:t>2021/4/1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41716477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2C0B33C-37B4-478E-8901-1127F9D17638}" type="datetime1">
              <a:rPr kumimoji="1" lang="ja-JP" altLang="en-US" smtClean="0"/>
              <a:t>2021/4/1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92586753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C0B33C-37B4-478E-8901-1127F9D17638}" type="datetime1">
              <a:rPr kumimoji="1" lang="ja-JP" altLang="en-US" smtClean="0"/>
              <a:t>2021/4/1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207780580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C0B33C-37B4-478E-8901-1127F9D17638}" type="datetime1">
              <a:rPr kumimoji="1" lang="ja-JP" altLang="en-US" smtClean="0"/>
              <a:t>2021/4/1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640878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50000">
              <a:schemeClr val="accent1">
                <a:lumMod val="25000"/>
                <a:lumOff val="75000"/>
              </a:schemeClr>
            </a:gs>
            <a:gs pos="25000">
              <a:schemeClr val="accent1">
                <a:lumMod val="15000"/>
                <a:lumOff val="85000"/>
              </a:schemeClr>
            </a:gs>
            <a:gs pos="100000">
              <a:srgbClr val="00B0F0">
                <a:lumMod val="50000"/>
                <a:lumOff val="50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E2C0B33C-37B4-478E-8901-1127F9D17638}" type="datetime1">
              <a:rPr kumimoji="1" lang="ja-JP" altLang="en-US" smtClean="0"/>
              <a:t>2021/4/1</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9E2A29CB-BA86-48A6-80E1-CB8750A963B5}" type="slidenum">
              <a:rPr kumimoji="1" lang="ja-JP" altLang="en-US" smtClean="0"/>
              <a:pPr/>
              <a:t>‹#›</a:t>
            </a:fld>
            <a:endParaRPr kumimoji="1" lang="ja-JP" altLang="en-US"/>
          </a:p>
        </p:txBody>
      </p:sp>
    </p:spTree>
    <p:extLst>
      <p:ext uri="{BB962C8B-B14F-4D97-AF65-F5344CB8AC3E}">
        <p14:creationId xmlns:p14="http://schemas.microsoft.com/office/powerpoint/2010/main" val="3684872577"/>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61" r:id="rId12"/>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452" y="260648"/>
            <a:ext cx="9865096" cy="2376264"/>
          </a:xfrm>
          <a:prstGeom prst="rect">
            <a:avLst/>
          </a:prstGeom>
        </p:spPr>
        <p:txBody>
          <a:bodyPr vert="horz" lIns="91440" tIns="45720" rIns="91440" bIns="45720" rtlCol="0" anchor="ctr">
            <a:normAutofit fontScale="97500"/>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b="1" dirty="0" smtClean="0">
                <a:solidFill>
                  <a:schemeClr val="bg1">
                    <a:lumMod val="10000"/>
                  </a:schemeClr>
                </a:solidFill>
                <a:latin typeface="HG創英角ｺﾞｼｯｸUB" panose="020B0909000000000000" pitchFamily="49" charset="-128"/>
                <a:ea typeface="HG創英角ｺﾞｼｯｸUB" panose="020B0909000000000000" pitchFamily="49" charset="-128"/>
              </a:rPr>
              <a:t>肝がん・重度肝硬変治療研究促進事業</a:t>
            </a:r>
            <a:r>
              <a:rPr lang="ja-JP" altLang="en-US" sz="4400" b="1" dirty="0">
                <a:solidFill>
                  <a:schemeClr val="bg1">
                    <a:lumMod val="10000"/>
                  </a:schemeClr>
                </a:solidFill>
                <a:latin typeface="HG創英角ｺﾞｼｯｸUB" panose="020B0909000000000000" pitchFamily="49" charset="-128"/>
                <a:ea typeface="HG創英角ｺﾞｼｯｸUB" panose="020B0909000000000000" pitchFamily="49" charset="-128"/>
              </a:rPr>
              <a:t>簡易版医療機関向け</a:t>
            </a:r>
            <a:r>
              <a:rPr lang="ja-JP" altLang="en-US" sz="4400" b="1" dirty="0" smtClean="0">
                <a:solidFill>
                  <a:schemeClr val="bg1">
                    <a:lumMod val="10000"/>
                  </a:schemeClr>
                </a:solidFill>
                <a:latin typeface="HG創英角ｺﾞｼｯｸUB" panose="020B0909000000000000" pitchFamily="49" charset="-128"/>
                <a:ea typeface="HG創英角ｺﾞｼｯｸUB" panose="020B0909000000000000" pitchFamily="49" charset="-128"/>
              </a:rPr>
              <a:t>マニュアル</a:t>
            </a:r>
            <a:endParaRPr lang="ja-JP" altLang="en-US" sz="4400" b="1" dirty="0">
              <a:solidFill>
                <a:schemeClr val="bg1">
                  <a:lumMod val="10000"/>
                </a:schemeClr>
              </a:solidFill>
              <a:latin typeface="HG創英角ｺﾞｼｯｸUB" panose="020B0909000000000000" pitchFamily="49" charset="-128"/>
              <a:ea typeface="HG創英角ｺﾞｼｯｸUB" panose="020B0909000000000000" pitchFamily="49" charset="-128"/>
            </a:endParaRPr>
          </a:p>
        </p:txBody>
      </p:sp>
      <p:sp>
        <p:nvSpPr>
          <p:cNvPr id="5" name="タイトル 1"/>
          <p:cNvSpPr txBox="1">
            <a:spLocks/>
          </p:cNvSpPr>
          <p:nvPr/>
        </p:nvSpPr>
        <p:spPr>
          <a:xfrm>
            <a:off x="335552" y="3429000"/>
            <a:ext cx="9289032" cy="2387600"/>
          </a:xfrm>
          <a:prstGeom prst="rect">
            <a:avLst/>
          </a:prstGeom>
          <a:effectLst/>
        </p:spPr>
        <p:txBody>
          <a:bodyPr vert="horz" lIns="91440" tIns="45720" rIns="91440" bIns="45720" rtlCol="0" anchor="t">
            <a:norm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dirty="0">
                <a:solidFill>
                  <a:schemeClr val="bg1">
                    <a:lumMod val="10000"/>
                  </a:schemeClr>
                </a:solidFill>
                <a:latin typeface="メイリオ" panose="020B0604030504040204" pitchFamily="50" charset="-128"/>
                <a:ea typeface="メイリオ" panose="020B0604030504040204" pitchFamily="50" charset="-128"/>
              </a:rPr>
              <a:t>　</a:t>
            </a:r>
            <a:r>
              <a:rPr lang="ja-JP" altLang="en-US" sz="2000" dirty="0" smtClean="0">
                <a:solidFill>
                  <a:schemeClr val="bg1">
                    <a:lumMod val="10000"/>
                  </a:schemeClr>
                </a:solidFill>
                <a:latin typeface="メイリオ" panose="020B0604030504040204" pitchFamily="50" charset="-128"/>
                <a:ea typeface="メイリオ" panose="020B0604030504040204" pitchFamily="50" charset="-128"/>
              </a:rPr>
              <a:t>１．肝がん・重度肝硬変治療研究促進事業とは</a:t>
            </a:r>
            <a:endParaRPr lang="en-US" altLang="ja-JP" sz="2000" dirty="0" smtClean="0">
              <a:solidFill>
                <a:schemeClr val="bg1">
                  <a:lumMod val="10000"/>
                </a:schemeClr>
              </a:solidFill>
              <a:latin typeface="メイリオ" panose="020B0604030504040204" pitchFamily="50" charset="-128"/>
              <a:ea typeface="メイリオ" panose="020B0604030504040204" pitchFamily="50" charset="-128"/>
            </a:endParaRPr>
          </a:p>
          <a:p>
            <a:r>
              <a:rPr lang="ja-JP" altLang="en-US" sz="2000" dirty="0" smtClean="0">
                <a:solidFill>
                  <a:schemeClr val="bg1">
                    <a:lumMod val="10000"/>
                  </a:schemeClr>
                </a:solidFill>
                <a:latin typeface="メイリオ" panose="020B0604030504040204" pitchFamily="50" charset="-128"/>
                <a:ea typeface="メイリオ" panose="020B0604030504040204" pitchFamily="50" charset="-128"/>
              </a:rPr>
              <a:t>　２．指定医療機関の要件と役割</a:t>
            </a:r>
            <a:endParaRPr lang="en-US" altLang="ja-JP" sz="2000" dirty="0" smtClean="0">
              <a:solidFill>
                <a:schemeClr val="bg1">
                  <a:lumMod val="10000"/>
                </a:schemeClr>
              </a:solidFill>
              <a:latin typeface="メイリオ" panose="020B0604030504040204" pitchFamily="50" charset="-128"/>
              <a:ea typeface="メイリオ" panose="020B0604030504040204" pitchFamily="50" charset="-128"/>
            </a:endParaRPr>
          </a:p>
          <a:p>
            <a:r>
              <a:rPr lang="ja-JP" altLang="en-US" sz="2000" dirty="0" smtClean="0">
                <a:solidFill>
                  <a:schemeClr val="bg1">
                    <a:lumMod val="10000"/>
                  </a:schemeClr>
                </a:solidFill>
                <a:latin typeface="メイリオ" panose="020B0604030504040204" pitchFamily="50" charset="-128"/>
                <a:ea typeface="メイリオ" panose="020B0604030504040204" pitchFamily="50" charset="-128"/>
              </a:rPr>
              <a:t>　３．助成を受けるまでのフロー図</a:t>
            </a:r>
            <a:endParaRPr lang="en-US" altLang="ja-JP" sz="2000" dirty="0" smtClean="0">
              <a:solidFill>
                <a:schemeClr val="bg1">
                  <a:lumMod val="10000"/>
                </a:schemeClr>
              </a:solidFill>
              <a:latin typeface="メイリオ" panose="020B0604030504040204" pitchFamily="50" charset="-128"/>
              <a:ea typeface="メイリオ" panose="020B0604030504040204" pitchFamily="50" charset="-128"/>
            </a:endParaRPr>
          </a:p>
          <a:p>
            <a:r>
              <a:rPr lang="ja-JP" altLang="en-US" sz="2000" dirty="0" smtClean="0">
                <a:solidFill>
                  <a:schemeClr val="bg1">
                    <a:lumMod val="10000"/>
                  </a:schemeClr>
                </a:solidFill>
                <a:latin typeface="メイリオ" panose="020B0604030504040204" pitchFamily="50" charset="-128"/>
                <a:ea typeface="メイリオ" panose="020B0604030504040204" pitchFamily="50" charset="-128"/>
              </a:rPr>
              <a:t>　４．</a:t>
            </a:r>
            <a:r>
              <a:rPr lang="ja-JP" altLang="en-US" sz="2000" dirty="0">
                <a:solidFill>
                  <a:schemeClr val="bg1">
                    <a:lumMod val="10000"/>
                  </a:schemeClr>
                </a:solidFill>
                <a:latin typeface="メイリオ" panose="020B0604030504040204" pitchFamily="50" charset="-128"/>
                <a:ea typeface="メイリオ" panose="020B0604030504040204" pitchFamily="50" charset="-128"/>
              </a:rPr>
              <a:t>医療</a:t>
            </a:r>
            <a:r>
              <a:rPr lang="ja-JP" altLang="en-US" sz="2000" dirty="0" smtClean="0">
                <a:solidFill>
                  <a:schemeClr val="bg1">
                    <a:lumMod val="10000"/>
                  </a:schemeClr>
                </a:solidFill>
                <a:latin typeface="メイリオ" panose="020B0604030504040204" pitchFamily="50" charset="-128"/>
                <a:ea typeface="メイリオ" panose="020B0604030504040204" pitchFamily="50" charset="-128"/>
              </a:rPr>
              <a:t>記録票とは</a:t>
            </a:r>
            <a:endParaRPr lang="en-US" altLang="ja-JP" sz="2000" dirty="0" smtClean="0">
              <a:solidFill>
                <a:schemeClr val="bg1">
                  <a:lumMod val="10000"/>
                </a:schemeClr>
              </a:solidFill>
              <a:latin typeface="メイリオ" panose="020B0604030504040204" pitchFamily="50" charset="-128"/>
              <a:ea typeface="メイリオ" panose="020B0604030504040204" pitchFamily="50" charset="-128"/>
            </a:endParaRPr>
          </a:p>
          <a:p>
            <a:r>
              <a:rPr lang="ja-JP" altLang="en-US" sz="2000" dirty="0" smtClean="0">
                <a:solidFill>
                  <a:schemeClr val="bg1">
                    <a:lumMod val="10000"/>
                  </a:schemeClr>
                </a:solidFill>
                <a:latin typeface="メイリオ" panose="020B0604030504040204" pitchFamily="50" charset="-128"/>
                <a:ea typeface="メイリオ" panose="020B0604030504040204" pitchFamily="50" charset="-128"/>
              </a:rPr>
              <a:t>　５．レセプトの記載例</a:t>
            </a:r>
            <a:endParaRPr lang="en-US" altLang="ja-JP" sz="2000" dirty="0" smtClean="0">
              <a:solidFill>
                <a:schemeClr val="bg1">
                  <a:lumMod val="10000"/>
                </a:schemeClr>
              </a:solidFill>
              <a:latin typeface="メイリオ" panose="020B0604030504040204" pitchFamily="50" charset="-128"/>
              <a:ea typeface="メイリオ" panose="020B0604030504040204" pitchFamily="50" charset="-128"/>
            </a:endParaRPr>
          </a:p>
          <a:p>
            <a:r>
              <a:rPr lang="ja-JP" altLang="en-US" sz="2000" dirty="0" smtClean="0">
                <a:solidFill>
                  <a:schemeClr val="bg1">
                    <a:lumMod val="10000"/>
                  </a:schemeClr>
                </a:solidFill>
                <a:latin typeface="メイリオ" panose="020B0604030504040204" pitchFamily="50" charset="-128"/>
                <a:ea typeface="メイリオ" panose="020B0604030504040204" pitchFamily="50" charset="-128"/>
              </a:rPr>
              <a:t>　６．指定</a:t>
            </a:r>
            <a:r>
              <a:rPr lang="ja-JP" altLang="en-US" sz="2000" dirty="0">
                <a:solidFill>
                  <a:schemeClr val="bg1">
                    <a:lumMod val="10000"/>
                  </a:schemeClr>
                </a:solidFill>
                <a:latin typeface="メイリオ" panose="020B0604030504040204" pitchFamily="50" charset="-128"/>
                <a:ea typeface="メイリオ" panose="020B0604030504040204" pitchFamily="50" charset="-128"/>
              </a:rPr>
              <a:t>医療機関の指定申請書の記載例</a:t>
            </a:r>
          </a:p>
          <a:p>
            <a:r>
              <a:rPr lang="ja-JP" altLang="en-US" sz="2000" dirty="0" smtClean="0">
                <a:solidFill>
                  <a:schemeClr val="bg1">
                    <a:lumMod val="10000"/>
                  </a:schemeClr>
                </a:solidFill>
                <a:latin typeface="メイリオ" panose="020B0604030504040204" pitchFamily="50" charset="-128"/>
                <a:ea typeface="メイリオ" panose="020B0604030504040204" pitchFamily="50" charset="-128"/>
              </a:rPr>
              <a:t>　７．チェックリスト</a:t>
            </a:r>
            <a:endParaRPr lang="ja-JP" altLang="en-US" sz="20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6" name="タイトル 1"/>
          <p:cNvSpPr txBox="1">
            <a:spLocks/>
          </p:cNvSpPr>
          <p:nvPr/>
        </p:nvSpPr>
        <p:spPr>
          <a:xfrm>
            <a:off x="632520" y="5949280"/>
            <a:ext cx="9001000" cy="646331"/>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2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200" dirty="0" smtClean="0">
                <a:solidFill>
                  <a:schemeClr val="bg1">
                    <a:lumMod val="10000"/>
                  </a:schemeClr>
                </a:solidFill>
                <a:latin typeface="メイリオ" panose="020B0604030504040204" pitchFamily="50" charset="-128"/>
                <a:ea typeface="メイリオ" panose="020B0604030504040204" pitchFamily="50" charset="-128"/>
              </a:rPr>
              <a:t>この簡易版医療機関向けマニュアルは、医療機関向けマニュアル及びマニュアル</a:t>
            </a:r>
            <a:r>
              <a:rPr lang="en-US" altLang="ja-JP" sz="12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200" dirty="0" smtClean="0">
                <a:solidFill>
                  <a:schemeClr val="bg1">
                    <a:lumMod val="10000"/>
                  </a:schemeClr>
                </a:solidFill>
                <a:latin typeface="メイリオ" panose="020B0604030504040204" pitchFamily="50" charset="-128"/>
                <a:ea typeface="メイリオ" panose="020B0604030504040204" pitchFamily="50" charset="-128"/>
              </a:rPr>
              <a:t>資料集</a:t>
            </a:r>
            <a:r>
              <a:rPr lang="en-US" altLang="ja-JP" sz="12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200" dirty="0" smtClean="0">
                <a:solidFill>
                  <a:schemeClr val="bg1">
                    <a:lumMod val="10000"/>
                  </a:schemeClr>
                </a:solidFill>
                <a:latin typeface="メイリオ" panose="020B0604030504040204" pitchFamily="50" charset="-128"/>
                <a:ea typeface="メイリオ" panose="020B0604030504040204" pitchFamily="50" charset="-128"/>
              </a:rPr>
              <a:t>の簡易版になります。</a:t>
            </a:r>
            <a:endParaRPr lang="en-US" altLang="ja-JP" sz="1200" dirty="0" smtClean="0">
              <a:solidFill>
                <a:schemeClr val="bg1">
                  <a:lumMod val="10000"/>
                </a:schemeClr>
              </a:solidFill>
              <a:latin typeface="メイリオ" panose="020B0604030504040204" pitchFamily="50" charset="-128"/>
              <a:ea typeface="メイリオ" panose="020B0604030504040204" pitchFamily="50" charset="-128"/>
            </a:endParaRPr>
          </a:p>
          <a:p>
            <a:r>
              <a:rPr lang="ja-JP" altLang="en-US" sz="1200" dirty="0">
                <a:solidFill>
                  <a:schemeClr val="bg1">
                    <a:lumMod val="10000"/>
                  </a:schemeClr>
                </a:solidFill>
                <a:latin typeface="メイリオ" panose="020B0604030504040204" pitchFamily="50" charset="-128"/>
                <a:ea typeface="メイリオ" panose="020B0604030504040204" pitchFamily="50" charset="-128"/>
              </a:rPr>
              <a:t>　</a:t>
            </a:r>
            <a:r>
              <a:rPr lang="ja-JP" altLang="en-US" sz="1200" dirty="0" smtClean="0">
                <a:solidFill>
                  <a:schemeClr val="bg1">
                    <a:lumMod val="10000"/>
                  </a:schemeClr>
                </a:solidFill>
                <a:latin typeface="メイリオ" panose="020B0604030504040204" pitchFamily="50" charset="-128"/>
                <a:ea typeface="メイリオ" panose="020B0604030504040204" pitchFamily="50" charset="-128"/>
              </a:rPr>
              <a:t>詳細はそちらをご覧ください。</a:t>
            </a:r>
            <a:endParaRPr lang="en-US" altLang="ja-JP" sz="1200" dirty="0" smtClean="0">
              <a:solidFill>
                <a:schemeClr val="bg1">
                  <a:lumMod val="10000"/>
                </a:schemeClr>
              </a:solidFill>
              <a:latin typeface="メイリオ" panose="020B0604030504040204" pitchFamily="50" charset="-128"/>
              <a:ea typeface="メイリオ" panose="020B0604030504040204" pitchFamily="50" charset="-128"/>
            </a:endParaRPr>
          </a:p>
          <a:p>
            <a:r>
              <a:rPr lang="en-US" altLang="ja-JP" sz="1200" dirty="0">
                <a:solidFill>
                  <a:schemeClr val="bg1">
                    <a:lumMod val="10000"/>
                  </a:schemeClr>
                </a:solidFill>
                <a:latin typeface="メイリオ" panose="020B0604030504040204" pitchFamily="50" charset="-128"/>
                <a:ea typeface="メイリオ" panose="020B0604030504040204" pitchFamily="50" charset="-128"/>
              </a:rPr>
              <a:t>※</a:t>
            </a:r>
            <a:r>
              <a:rPr lang="ja-JP" altLang="en-US" sz="1200" dirty="0">
                <a:solidFill>
                  <a:schemeClr val="bg1">
                    <a:lumMod val="10000"/>
                  </a:schemeClr>
                </a:solidFill>
                <a:latin typeface="メイリオ" panose="020B0604030504040204" pitchFamily="50" charset="-128"/>
                <a:ea typeface="メイリオ" panose="020B0604030504040204" pitchFamily="50" charset="-128"/>
              </a:rPr>
              <a:t>患者さんが指定医療機関では</a:t>
            </a:r>
            <a:r>
              <a:rPr lang="ja-JP" altLang="en-US" sz="1200" dirty="0" smtClean="0">
                <a:solidFill>
                  <a:schemeClr val="bg1">
                    <a:lumMod val="10000"/>
                  </a:schemeClr>
                </a:solidFill>
                <a:latin typeface="メイリオ" panose="020B0604030504040204" pitchFamily="50" charset="-128"/>
                <a:ea typeface="メイリオ" panose="020B0604030504040204" pitchFamily="50" charset="-128"/>
              </a:rPr>
              <a:t>ない医療</a:t>
            </a:r>
            <a:r>
              <a:rPr lang="ja-JP" altLang="en-US" sz="1200" dirty="0">
                <a:solidFill>
                  <a:schemeClr val="bg1">
                    <a:lumMod val="10000"/>
                  </a:schemeClr>
                </a:solidFill>
                <a:latin typeface="メイリオ" panose="020B0604030504040204" pitchFamily="50" charset="-128"/>
                <a:ea typeface="メイリオ" panose="020B0604030504040204" pitchFamily="50" charset="-128"/>
              </a:rPr>
              <a:t>機関に転院する場合に、転院先</a:t>
            </a:r>
            <a:r>
              <a:rPr lang="ja-JP" altLang="en-US" sz="1200" dirty="0" smtClean="0">
                <a:solidFill>
                  <a:schemeClr val="bg1">
                    <a:lumMod val="10000"/>
                  </a:schemeClr>
                </a:solidFill>
                <a:latin typeface="メイリオ" panose="020B0604030504040204" pitchFamily="50" charset="-128"/>
                <a:ea typeface="メイリオ" panose="020B0604030504040204" pitchFamily="50" charset="-128"/>
              </a:rPr>
              <a:t>の医療</a:t>
            </a:r>
            <a:r>
              <a:rPr lang="ja-JP" altLang="en-US" sz="1200" dirty="0">
                <a:solidFill>
                  <a:schemeClr val="bg1">
                    <a:lumMod val="10000"/>
                  </a:schemeClr>
                </a:solidFill>
                <a:latin typeface="メイリオ" panose="020B0604030504040204" pitchFamily="50" charset="-128"/>
                <a:ea typeface="メイリオ" panose="020B0604030504040204" pitchFamily="50" charset="-128"/>
              </a:rPr>
              <a:t>機関への指定申請勧奨に</a:t>
            </a:r>
            <a:r>
              <a:rPr lang="ja-JP" altLang="en-US" sz="1200" dirty="0" smtClean="0">
                <a:solidFill>
                  <a:schemeClr val="bg1">
                    <a:lumMod val="10000"/>
                  </a:schemeClr>
                </a:solidFill>
                <a:latin typeface="メイリオ" panose="020B0604030504040204" pitchFamily="50" charset="-128"/>
                <a:ea typeface="メイリオ" panose="020B0604030504040204" pitchFamily="50" charset="-128"/>
              </a:rPr>
              <a:t>もご活用</a:t>
            </a:r>
            <a:r>
              <a:rPr lang="ja-JP" altLang="en-US" sz="1200" dirty="0">
                <a:solidFill>
                  <a:schemeClr val="bg1">
                    <a:lumMod val="10000"/>
                  </a:schemeClr>
                </a:solidFill>
                <a:latin typeface="メイリオ" panose="020B0604030504040204" pitchFamily="50" charset="-128"/>
                <a:ea typeface="メイリオ" panose="020B0604030504040204" pitchFamily="50" charset="-128"/>
              </a:rPr>
              <a:t>いただけます</a:t>
            </a:r>
            <a:r>
              <a:rPr lang="ja-JP" altLang="en-US" sz="1200" dirty="0" smtClean="0">
                <a:solidFill>
                  <a:schemeClr val="bg1">
                    <a:lumMod val="10000"/>
                  </a:schemeClr>
                </a:solidFill>
                <a:latin typeface="メイリオ" panose="020B0604030504040204" pitchFamily="50" charset="-128"/>
                <a:ea typeface="メイリオ" panose="020B0604030504040204" pitchFamily="50" charset="-128"/>
              </a:rPr>
              <a:t>。</a:t>
            </a:r>
            <a:endParaRPr lang="ja-JP" altLang="en-US" sz="12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solidFill>
                  <a:schemeClr val="tx1"/>
                </a:solidFill>
              </a:rPr>
              <a:pPr/>
              <a:t>1</a:t>
            </a:fld>
            <a:endParaRPr kumimoji="1" lang="ja-JP" altLang="en-US" dirty="0">
              <a:solidFill>
                <a:schemeClr val="tx1"/>
              </a:solidFill>
            </a:endParaRPr>
          </a:p>
        </p:txBody>
      </p:sp>
      <p:sp>
        <p:nvSpPr>
          <p:cNvPr id="9" name="タイトル 1"/>
          <p:cNvSpPr txBox="1">
            <a:spLocks/>
          </p:cNvSpPr>
          <p:nvPr/>
        </p:nvSpPr>
        <p:spPr>
          <a:xfrm>
            <a:off x="7981700" y="0"/>
            <a:ext cx="1929811" cy="317171"/>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2000" dirty="0" smtClean="0">
                <a:solidFill>
                  <a:schemeClr val="bg1">
                    <a:lumMod val="10000"/>
                  </a:schemeClr>
                </a:solidFill>
                <a:latin typeface="HG丸ｺﾞｼｯｸM-PRO" panose="020F0600000000000000" pitchFamily="50" charset="-128"/>
                <a:ea typeface="HG丸ｺﾞｼｯｸM-PRO" panose="020F0600000000000000" pitchFamily="50" charset="-128"/>
              </a:rPr>
              <a:t>令和</a:t>
            </a:r>
            <a:r>
              <a:rPr lang="en-US" altLang="ja-JP" sz="2000" dirty="0" smtClean="0">
                <a:solidFill>
                  <a:schemeClr val="bg1">
                    <a:lumMod val="10000"/>
                  </a:schemeClr>
                </a:solidFill>
                <a:latin typeface="HG丸ｺﾞｼｯｸM-PRO" panose="020F0600000000000000" pitchFamily="50" charset="-128"/>
                <a:ea typeface="HG丸ｺﾞｼｯｸM-PRO" panose="020F0600000000000000" pitchFamily="50" charset="-128"/>
              </a:rPr>
              <a:t>3</a:t>
            </a:r>
            <a:r>
              <a:rPr lang="ja-JP" altLang="en-US" sz="2000" dirty="0" smtClean="0">
                <a:solidFill>
                  <a:schemeClr val="bg1">
                    <a:lumMod val="10000"/>
                  </a:schemeClr>
                </a:solidFill>
                <a:latin typeface="HG丸ｺﾞｼｯｸM-PRO" panose="020F0600000000000000" pitchFamily="50" charset="-128"/>
                <a:ea typeface="HG丸ｺﾞｼｯｸM-PRO" panose="020F0600000000000000" pitchFamily="50" charset="-128"/>
              </a:rPr>
              <a:t>年</a:t>
            </a:r>
            <a:r>
              <a:rPr lang="en-US" altLang="ja-JP" sz="2000" dirty="0" smtClean="0">
                <a:latin typeface="HG丸ｺﾞｼｯｸM-PRO" panose="020F0600000000000000" pitchFamily="50" charset="-128"/>
                <a:ea typeface="HG丸ｺﾞｼｯｸM-PRO" panose="020F0600000000000000" pitchFamily="50" charset="-128"/>
              </a:rPr>
              <a:t>4</a:t>
            </a:r>
            <a:r>
              <a:rPr lang="ja-JP" altLang="en-US" sz="2000" dirty="0" smtClean="0">
                <a:solidFill>
                  <a:schemeClr val="bg1">
                    <a:lumMod val="10000"/>
                  </a:schemeClr>
                </a:solidFill>
                <a:latin typeface="HG丸ｺﾞｼｯｸM-PRO" panose="020F0600000000000000" pitchFamily="50" charset="-128"/>
                <a:ea typeface="HG丸ｺﾞｼｯｸM-PRO" panose="020F0600000000000000" pitchFamily="50" charset="-128"/>
              </a:rPr>
              <a:t>月</a:t>
            </a:r>
            <a:endParaRPr lang="ja-JP" altLang="en-US" sz="2000" dirty="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10" name="タイトル 1"/>
          <p:cNvSpPr txBox="1">
            <a:spLocks/>
          </p:cNvSpPr>
          <p:nvPr/>
        </p:nvSpPr>
        <p:spPr>
          <a:xfrm>
            <a:off x="3296816" y="2328623"/>
            <a:ext cx="3600400" cy="421010"/>
          </a:xfrm>
          <a:prstGeom prst="rect">
            <a:avLst/>
          </a:prstGeom>
          <a:effectLst/>
        </p:spPr>
        <p:txBody>
          <a:bodyPr vert="horz" lIns="91440" tIns="45720" rIns="9144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2800" dirty="0" smtClean="0">
                <a:solidFill>
                  <a:schemeClr val="bg1">
                    <a:lumMod val="10000"/>
                  </a:schemeClr>
                </a:solidFill>
                <a:latin typeface="Century Gothic" panose="020B0502020202020204" pitchFamily="34" charset="0"/>
                <a:ea typeface="メイリオ" panose="020B0604030504040204" pitchFamily="50" charset="-128"/>
                <a:cs typeface="Times New Roman" panose="02020603050405020304" pitchFamily="18" charset="0"/>
              </a:rPr>
              <a:t>令和３年４月版</a:t>
            </a:r>
            <a:endParaRPr lang="ja-JP" altLang="en-US" sz="2800" dirty="0">
              <a:solidFill>
                <a:schemeClr val="bg1">
                  <a:lumMod val="10000"/>
                </a:schemeClr>
              </a:solidFill>
              <a:latin typeface="Century Gothic" panose="020B0502020202020204" pitchFamily="34" charset="0"/>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128464" y="528705"/>
            <a:ext cx="9649072" cy="6140655"/>
          </a:xfrm>
        </p:spPr>
        <p:txBody>
          <a:bodyPr anchor="t">
            <a:spAutoFit/>
          </a:bodyPr>
          <a:lstStyle/>
          <a:p>
            <a:pPr marL="180975" indent="-180975">
              <a:buNone/>
            </a:pPr>
            <a:r>
              <a:rPr lang="ja-JP" altLang="en-US" sz="1600" b="1" dirty="0" smtClean="0">
                <a:solidFill>
                  <a:schemeClr val="bg1">
                    <a:lumMod val="10000"/>
                  </a:schemeClr>
                </a:solidFill>
                <a:latin typeface="HG丸ｺﾞｼｯｸM-PRO" panose="020F0600000000000000" pitchFamily="50" charset="-128"/>
                <a:ea typeface="HG丸ｺﾞｼｯｸM-PRO" panose="020F0600000000000000" pitchFamily="50" charset="-128"/>
              </a:rPr>
              <a:t>　　都道府県が実施主体となり、</a:t>
            </a:r>
            <a:r>
              <a:rPr lang="ja-JP" altLang="en-US"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Ｂ型・Ｃ型肝炎ウイルスに起因する</a:t>
            </a:r>
            <a:r>
              <a:rPr kumimoji="1" lang="ja-JP" altLang="en-US"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肝がん・重度肝硬変（非代償性肝硬変）の入院治療</a:t>
            </a:r>
            <a:r>
              <a:rPr lang="ja-JP" altLang="en-US" sz="1600" b="1" u="sng" dirty="0">
                <a:solidFill>
                  <a:schemeClr val="bg1">
                    <a:lumMod val="10000"/>
                  </a:schemeClr>
                </a:solidFill>
                <a:latin typeface="HG丸ｺﾞｼｯｸM-PRO" panose="020F0600000000000000" pitchFamily="50" charset="-128"/>
                <a:ea typeface="HG丸ｺﾞｼｯｸM-PRO" panose="020F0600000000000000" pitchFamily="50" charset="-128"/>
              </a:rPr>
              <a:t>又</a:t>
            </a:r>
            <a:r>
              <a:rPr lang="ja-JP" altLang="en-US"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は肝</a:t>
            </a:r>
            <a:r>
              <a:rPr kumimoji="1" lang="ja-JP" altLang="en-US"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がんの</a:t>
            </a:r>
            <a:r>
              <a:rPr lang="ja-JP" altLang="en-US"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通院治療（</a:t>
            </a:r>
            <a:r>
              <a:rPr lang="en-US" altLang="ja-JP"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）の</a:t>
            </a:r>
            <a:r>
              <a:rPr kumimoji="1" lang="ja-JP" altLang="en-US"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医療費の助成</a:t>
            </a:r>
            <a:r>
              <a:rPr kumimoji="1" lang="ja-JP" altLang="en-US" sz="1600" b="1" dirty="0" smtClean="0">
                <a:solidFill>
                  <a:schemeClr val="bg1">
                    <a:lumMod val="10000"/>
                  </a:schemeClr>
                </a:solidFill>
                <a:latin typeface="HG丸ｺﾞｼｯｸM-PRO" panose="020F0600000000000000" pitchFamily="50" charset="-128"/>
                <a:ea typeface="HG丸ｺﾞｼｯｸM-PRO" panose="020F0600000000000000" pitchFamily="50" charset="-128"/>
              </a:rPr>
              <a:t>を、</a:t>
            </a:r>
            <a:r>
              <a:rPr lang="ja-JP" altLang="en-US" sz="1600" b="1" dirty="0">
                <a:solidFill>
                  <a:schemeClr val="bg1">
                    <a:lumMod val="10000"/>
                  </a:schemeClr>
                </a:solidFill>
                <a:latin typeface="HG丸ｺﾞｼｯｸM-PRO" panose="020F0600000000000000" pitchFamily="50" charset="-128"/>
                <a:ea typeface="HG丸ｺﾞｼｯｸM-PRO" panose="020F0600000000000000" pitchFamily="50" charset="-128"/>
              </a:rPr>
              <a:t>治療</a:t>
            </a:r>
            <a:r>
              <a:rPr lang="ja-JP" altLang="en-US" sz="1600" b="1" dirty="0" smtClean="0">
                <a:solidFill>
                  <a:schemeClr val="bg1">
                    <a:lumMod val="10000"/>
                  </a:schemeClr>
                </a:solidFill>
                <a:latin typeface="HG丸ｺﾞｼｯｸM-PRO" panose="020F0600000000000000" pitchFamily="50" charset="-128"/>
                <a:ea typeface="HG丸ｺﾞｼｯｸM-PRO" panose="020F0600000000000000" pitchFamily="50" charset="-128"/>
              </a:rPr>
              <a:t>研究のため厚生</a:t>
            </a:r>
            <a:r>
              <a:rPr lang="ja-JP" altLang="en-US" sz="1600" b="1" dirty="0">
                <a:solidFill>
                  <a:schemeClr val="bg1">
                    <a:lumMod val="10000"/>
                  </a:schemeClr>
                </a:solidFill>
                <a:latin typeface="HG丸ｺﾞｼｯｸM-PRO" panose="020F0600000000000000" pitchFamily="50" charset="-128"/>
                <a:ea typeface="HG丸ｺﾞｼｯｸM-PRO" panose="020F0600000000000000" pitchFamily="50" charset="-128"/>
              </a:rPr>
              <a:t>労働省の研究班に</a:t>
            </a:r>
            <a:r>
              <a:rPr lang="ja-JP" altLang="en-US" sz="1600" b="1" u="sng" dirty="0">
                <a:solidFill>
                  <a:schemeClr val="bg1">
                    <a:lumMod val="10000"/>
                  </a:schemeClr>
                </a:solidFill>
                <a:latin typeface="HG丸ｺﾞｼｯｸM-PRO" panose="020F0600000000000000" pitchFamily="50" charset="-128"/>
                <a:ea typeface="HG丸ｺﾞｼｯｸM-PRO" panose="020F0600000000000000" pitchFamily="50" charset="-128"/>
              </a:rPr>
              <a:t>臨床データを提供</a:t>
            </a:r>
            <a:r>
              <a:rPr lang="ja-JP" altLang="en-US"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しつつ</a:t>
            </a:r>
            <a:r>
              <a:rPr kumimoji="1" lang="ja-JP" altLang="en-US" sz="1600" b="1" u="sng" dirty="0" smtClean="0">
                <a:solidFill>
                  <a:schemeClr val="bg1">
                    <a:lumMod val="10000"/>
                  </a:schemeClr>
                </a:solidFill>
                <a:latin typeface="HG丸ｺﾞｼｯｸM-PRO" panose="020F0600000000000000" pitchFamily="50" charset="-128"/>
                <a:ea typeface="HG丸ｺﾞｼｯｸM-PRO" panose="020F0600000000000000" pitchFamily="50" charset="-128"/>
              </a:rPr>
              <a:t>行う</a:t>
            </a:r>
            <a:r>
              <a:rPr kumimoji="1" lang="ja-JP" altLang="en-US" sz="1600" b="1" dirty="0" smtClean="0">
                <a:solidFill>
                  <a:schemeClr val="bg1">
                    <a:lumMod val="10000"/>
                  </a:schemeClr>
                </a:solidFill>
                <a:latin typeface="HG丸ｺﾞｼｯｸM-PRO" panose="020F0600000000000000" pitchFamily="50" charset="-128"/>
                <a:ea typeface="HG丸ｺﾞｼｯｸM-PRO" panose="020F0600000000000000" pitchFamily="50" charset="-128"/>
              </a:rPr>
              <a:t>事業</a:t>
            </a:r>
            <a:r>
              <a:rPr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です。</a:t>
            </a:r>
            <a:r>
              <a:rPr lang="ja-JP" altLang="en-US" sz="9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endParaRPr lang="en-US" altLang="ja-JP" sz="9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447675" indent="-447675">
              <a:buNone/>
              <a:tabLst>
                <a:tab pos="447675" algn="l"/>
              </a:tabLst>
            </a:pP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　通院治療は、「分子標的薬を用いた化学療法</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肝動注化学療法</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分子標的薬を用いた化学療法」又は「肝動注化学療法」に関連すると判断される医療行為に限ります</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endParaRPr lang="en-US" altLang="ja-JP" sz="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buNone/>
            </a:pPr>
            <a:r>
              <a:rPr lang="en-US" altLang="ja-JP" sz="1600" b="1"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1600" b="1" dirty="0" smtClean="0">
                <a:solidFill>
                  <a:srgbClr val="0070C0"/>
                </a:solidFill>
                <a:latin typeface="HG丸ｺﾞｼｯｸM-PRO" panose="020F0600000000000000" pitchFamily="50" charset="-128"/>
                <a:ea typeface="HG丸ｺﾞｼｯｸM-PRO" panose="020F0600000000000000" pitchFamily="50" charset="-128"/>
              </a:rPr>
              <a:t>事業のポイント</a:t>
            </a:r>
            <a:r>
              <a:rPr lang="en-US" altLang="ja-JP" sz="1600" b="1" dirty="0">
                <a:solidFill>
                  <a:srgbClr val="0070C0"/>
                </a:solidFill>
                <a:latin typeface="HG丸ｺﾞｼｯｸM-PRO" panose="020F0600000000000000" pitchFamily="50" charset="-128"/>
                <a:ea typeface="HG丸ｺﾞｼｯｸM-PRO" panose="020F0600000000000000" pitchFamily="50" charset="-128"/>
              </a:rPr>
              <a:t>】</a:t>
            </a:r>
            <a:endParaRPr lang="en-US" altLang="ja-JP" sz="1600" b="1" dirty="0" smtClean="0">
              <a:solidFill>
                <a:srgbClr val="0070C0"/>
              </a:solidFill>
              <a:latin typeface="HG丸ｺﾞｼｯｸM-PRO" panose="020F0600000000000000" pitchFamily="50" charset="-128"/>
              <a:ea typeface="HG丸ｺﾞｼｯｸM-PRO" panose="020F0600000000000000" pitchFamily="50" charset="-128"/>
            </a:endParaRPr>
          </a:p>
          <a:p>
            <a:pPr marL="0" indent="0">
              <a:lnSpc>
                <a:spcPts val="400"/>
              </a:lnSpc>
              <a:buNone/>
            </a:pPr>
            <a:endPar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542925" indent="-542925">
              <a:spcBef>
                <a:spcPts val="0"/>
              </a:spcBef>
              <a:spcAft>
                <a:spcPts val="0"/>
              </a:spcAft>
              <a:buNone/>
            </a:pPr>
            <a:r>
              <a:rPr lang="ja-JP" altLang="en-US" sz="1800" dirty="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①　肝がん・重度肝硬変の</a:t>
            </a:r>
            <a:r>
              <a:rPr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患者さん（年収</a:t>
            </a:r>
            <a:r>
              <a:rPr lang="ja-JP" altLang="en-US"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約３７０万円以下の</a:t>
            </a:r>
            <a:r>
              <a:rPr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方）を対象としています。　</a:t>
            </a:r>
            <a:endParaRPr lang="en-US" altLang="ja-JP"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542925" indent="-542925">
              <a:spcBef>
                <a:spcPts val="0"/>
              </a:spcBef>
              <a:spcAft>
                <a:spcPts val="0"/>
              </a:spcAft>
              <a:buNone/>
            </a:pPr>
            <a:r>
              <a:rPr lang="ja-JP" altLang="en-US"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endParaRPr lang="en-US" altLang="ja-JP"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447675" indent="-447675">
              <a:spcBef>
                <a:spcPts val="0"/>
              </a:spcBef>
              <a:spcAft>
                <a:spcPts val="0"/>
              </a:spcAft>
              <a:buNone/>
            </a:pPr>
            <a:r>
              <a:rPr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②</a:t>
            </a:r>
            <a:r>
              <a:rPr lang="ja-JP" altLang="en-US"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　肝がん・重度肝硬変の入院治療又は肝がんの通院</a:t>
            </a:r>
            <a:r>
              <a:rPr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治療に</a:t>
            </a:r>
            <a:r>
              <a:rPr lang="ja-JP" altLang="en-US"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係る</a:t>
            </a:r>
            <a:r>
              <a:rPr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医療費が</a:t>
            </a:r>
            <a:r>
              <a:rPr lang="ja-JP" altLang="en-US"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助成対象となる月を含み過去１年間で３月以上高額療養費算定基準額を超えた場合に、高額療養費算定基準額を超えた３月目以降（</a:t>
            </a:r>
            <a:r>
              <a:rPr lang="en-US" altLang="ja-JP"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３）の医療費について、患者の自己負担額が１万円となるよう助成します。</a:t>
            </a:r>
          </a:p>
          <a:p>
            <a:pPr marL="542925" indent="-180975">
              <a:spcBef>
                <a:spcPts val="0"/>
              </a:spcBef>
              <a:spcAft>
                <a:spcPts val="0"/>
              </a:spcAft>
              <a:buNone/>
            </a:pPr>
            <a:endParaRPr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542925" indent="-180975">
              <a:spcBef>
                <a:spcPts val="0"/>
              </a:spcBef>
              <a:spcAft>
                <a:spcPts val="0"/>
              </a:spcAft>
              <a:buNone/>
            </a:pP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助成を受けるに</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は、都道府県が発行する</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参加者証や、「医療</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記録票」（月数要件をチェックするため、医療</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機関に入退院・通院日や医療費などを記載していただくもの。指定医療機関等を経由して交付）</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が</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必要です。</a:t>
            </a:r>
            <a:endPar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542925" indent="-180975">
              <a:spcBef>
                <a:spcPts val="0"/>
              </a:spcBef>
              <a:spcAft>
                <a:spcPts val="0"/>
              </a:spcAft>
              <a:buNone/>
            </a:pP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　助成月である３月目以降は、指定医療機関において医療を受ける必要があります</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。指定</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医療機関は、都道府県が医療機関から指定申請書の提出を受けて指定します</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900" dirty="0">
                <a:solidFill>
                  <a:schemeClr val="bg1">
                    <a:lumMod val="10000"/>
                  </a:schemeClr>
                </a:solidFill>
                <a:latin typeface="HG丸ｺﾞｼｯｸM-PRO" panose="020F0600000000000000" pitchFamily="50" charset="-128"/>
                <a:ea typeface="HG丸ｺﾞｼｯｸM-PRO" panose="020F0600000000000000" pitchFamily="50" charset="-128"/>
              </a:rPr>
              <a:t>　　</a:t>
            </a:r>
            <a:r>
              <a:rPr lang="ja-JP" altLang="en-US" sz="9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endParaRPr lang="en-US" altLang="ja-JP" sz="900" dirty="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③　「</a:t>
            </a:r>
            <a:r>
              <a:rPr lang="ja-JP" altLang="en-US"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臨床</a:t>
            </a:r>
            <a:r>
              <a:rPr kumimoji="1"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データの提供」として</a:t>
            </a:r>
            <a:r>
              <a:rPr lang="ja-JP" altLang="en-US"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a:t>
            </a:r>
            <a:r>
              <a:rPr lang="ja-JP" altLang="en-US" sz="1600" u="sng" dirty="0">
                <a:solidFill>
                  <a:schemeClr val="bg1">
                    <a:lumMod val="10000"/>
                  </a:schemeClr>
                </a:solidFill>
                <a:latin typeface="HGP創英角ｺﾞｼｯｸUB" panose="020B0900000000000000" pitchFamily="50" charset="-128"/>
                <a:ea typeface="HGP創英角ｺﾞｼｯｸUB" panose="020B0900000000000000" pitchFamily="50" charset="-128"/>
              </a:rPr>
              <a:t>指定医療機関の医師</a:t>
            </a:r>
            <a:r>
              <a:rPr kumimoji="1" lang="ja-JP" altLang="en-US" sz="1600" u="sng"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が作成する「臨床調査個人票」</a:t>
            </a:r>
            <a:r>
              <a:rPr kumimoji="1"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を、</a:t>
            </a:r>
            <a:r>
              <a:rPr kumimoji="1" lang="en-US" altLang="ja-JP"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r>
            <a:br>
              <a:rPr kumimoji="1" lang="en-US" altLang="ja-JP"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br>
            <a:r>
              <a:rPr kumimoji="1"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患者さんが都道府県に提出する必要があります。</a:t>
            </a:r>
            <a:r>
              <a:rPr lang="en-US" altLang="ja-JP"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
            </a:r>
            <a:br>
              <a:rPr lang="en-US" altLang="ja-JP"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br>
            <a:r>
              <a:rPr lang="en-US" altLang="ja-JP" sz="8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r>
            <a:br>
              <a:rPr lang="en-US" altLang="ja-JP" sz="8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br>
            <a:r>
              <a:rPr lang="en-US" altLang="ja-JP" sz="12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2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en-US" altLang="ja-JP" sz="12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臨床調査個人票は、</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診断書に類した内容の書類で、</a:t>
            </a:r>
            <a:r>
              <a:rPr kumimoji="1"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厚生労働省を経由して研究班（小池班）に提供されます。</a:t>
            </a:r>
            <a:r>
              <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a:r>
            <a:br>
              <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br>
            <a:r>
              <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研究班（研究代表者：小池和彦東京大学大学院医学系研究科消化器内科学教授）では、臨床調査個人票の提供を受けて解析を</a:t>
            </a:r>
            <a:endPar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lang="en-US" altLang="ja-JP" sz="1200" dirty="0">
                <a:solidFill>
                  <a:schemeClr val="bg1">
                    <a:lumMod val="10000"/>
                  </a:schemeClr>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行うことについて倫理委員会で承認を受けています。 臨床調査個人票の作成に当たって、指定医療機関で倫理委員会に承認を</a:t>
            </a:r>
            <a:endPar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lang="en-US" altLang="ja-JP" sz="1200" dirty="0">
                <a:solidFill>
                  <a:schemeClr val="bg1">
                    <a:lumMod val="10000"/>
                  </a:schemeClr>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求める必要はありません。</a:t>
            </a:r>
            <a:endPar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1200"/>
              </a:lnSpc>
              <a:spcBef>
                <a:spcPts val="0"/>
              </a:spcBef>
              <a:spcAft>
                <a:spcPts val="0"/>
              </a:spcAft>
              <a:buNone/>
            </a:pPr>
            <a:endParaRPr lang="en-US" altLang="ja-JP" sz="16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④　入院治療に係る</a:t>
            </a:r>
            <a:r>
              <a:rPr kumimoji="1"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公費併用レセプトとしての</a:t>
            </a:r>
            <a:r>
              <a:rPr lang="ja-JP" altLang="en-US" sz="1600" u="sng"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法別番号は「３８」、実施機関番号は「６０２」</a:t>
            </a:r>
            <a:r>
              <a:rPr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です。</a:t>
            </a:r>
            <a:endParaRPr lang="en-US" altLang="ja-JP"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spcBef>
                <a:spcPts val="0"/>
              </a:spcBef>
              <a:spcAft>
                <a:spcPts val="0"/>
              </a:spcAft>
              <a:buNone/>
            </a:pP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肝炎治療特別促進事業の実施機関番号は「６０１」となりますので混同しないでください。</a:t>
            </a:r>
            <a:endPar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通院治療に係る助成については、</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全て</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患者が都道府県に償還請求を行う償還払いとなります。</a:t>
            </a:r>
            <a:endParaRPr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1200"/>
              </a:lnSpc>
              <a:spcBef>
                <a:spcPts val="0"/>
              </a:spcBef>
              <a:spcAft>
                <a:spcPts val="0"/>
              </a:spcAft>
              <a:buNone/>
            </a:pPr>
            <a:endParaRPr lang="en-US" altLang="ja-JP" sz="9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その他事業の詳細は、厚生労働省ホームページ及びマニュアルを参照してください。＞</a:t>
            </a:r>
            <a:endParaRPr lang="en-US" altLang="ja-JP" sz="12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spcBef>
                <a:spcPts val="600"/>
              </a:spcBef>
              <a:buNone/>
            </a:pPr>
            <a:r>
              <a:rPr lang="ja-JP" altLang="en-US" sz="1000" dirty="0" smtClean="0">
                <a:solidFill>
                  <a:schemeClr val="bg1">
                    <a:lumMod val="10000"/>
                  </a:schemeClr>
                </a:solidFill>
                <a:latin typeface="HG丸ｺﾞｼｯｸM-PRO" panose="020F0600000000000000" pitchFamily="50" charset="-128"/>
                <a:ea typeface="HG丸ｺﾞｼｯｸM-PRO" panose="020F0600000000000000" pitchFamily="50" charset="-128"/>
              </a:rPr>
              <a:t>　　      　ＵＲＬ 👉 </a:t>
            </a:r>
            <a:r>
              <a:rPr lang="en-US" altLang="ja-JP" sz="1000" dirty="0" smtClean="0">
                <a:solidFill>
                  <a:schemeClr val="bg1">
                    <a:lumMod val="10000"/>
                  </a:schemeClr>
                </a:solidFill>
                <a:latin typeface="HG丸ｺﾞｼｯｸM-PRO" panose="020F0600000000000000" pitchFamily="50" charset="-128"/>
                <a:ea typeface="HG丸ｺﾞｼｯｸM-PRO" panose="020F0600000000000000" pitchFamily="50" charset="-128"/>
              </a:rPr>
              <a:t>https</a:t>
            </a:r>
            <a:r>
              <a:rPr lang="en-US" altLang="ja-JP" sz="10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en-US" altLang="ja-JP" sz="1000" dirty="0" smtClean="0">
                <a:solidFill>
                  <a:schemeClr val="bg1">
                    <a:lumMod val="10000"/>
                  </a:schemeClr>
                </a:solidFill>
                <a:latin typeface="HG丸ｺﾞｼｯｸM-PRO" panose="020F0600000000000000" pitchFamily="50" charset="-128"/>
                <a:ea typeface="HG丸ｺﾞｼｯｸM-PRO" panose="020F0600000000000000" pitchFamily="50" charset="-128"/>
              </a:rPr>
              <a:t>www.mhlw.go.jp/stf/seisakunitsuite/bunya/kenkou_iryou/kenkou/kekkaku-kansenshou/kanen/kangan/index.html</a:t>
            </a:r>
            <a:endParaRPr kumimoji="1" lang="en-US" altLang="ja-JP" sz="1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8" name="スライド番号プレースホルダー 7"/>
          <p:cNvSpPr>
            <a:spLocks noGrp="1"/>
          </p:cNvSpPr>
          <p:nvPr>
            <p:ph type="sldNum" sz="quarter" idx="12"/>
          </p:nvPr>
        </p:nvSpPr>
        <p:spPr>
          <a:xfrm>
            <a:off x="7659617" y="6486797"/>
            <a:ext cx="2228850" cy="365125"/>
          </a:xfrm>
        </p:spPr>
        <p:txBody>
          <a:bodyPr/>
          <a:lstStyle/>
          <a:p>
            <a:fld id="{9E2A29CB-BA86-48A6-80E1-CB8750A963B5}" type="slidenum">
              <a:rPr kumimoji="1" lang="ja-JP" altLang="en-US" smtClean="0">
                <a:solidFill>
                  <a:schemeClr val="tx1"/>
                </a:solidFill>
              </a:rPr>
              <a:pPr/>
              <a:t>2</a:t>
            </a:fld>
            <a:endParaRPr kumimoji="1" lang="ja-JP" altLang="en-US" dirty="0">
              <a:solidFill>
                <a:schemeClr val="tx1"/>
              </a:solidFill>
            </a:endParaRPr>
          </a:p>
        </p:txBody>
      </p:sp>
      <p:sp>
        <p:nvSpPr>
          <p:cNvPr id="6" name="正方形/長方形 5"/>
          <p:cNvSpPr/>
          <p:nvPr/>
        </p:nvSpPr>
        <p:spPr>
          <a:xfrm>
            <a:off x="0" y="0"/>
            <a:ext cx="7467109" cy="523220"/>
          </a:xfrm>
          <a:prstGeom prst="rect">
            <a:avLst/>
          </a:prstGeom>
          <a:noFill/>
        </p:spPr>
        <p:txBody>
          <a:bodyPr wrap="none" lIns="91440" tIns="45720" rIns="91440" bIns="45720">
            <a:spAutoFit/>
          </a:bodyPr>
          <a:lstStyle/>
          <a:p>
            <a:r>
              <a:rPr lang="ja-JP" altLang="en-US" sz="2800" b="1" dirty="0" smtClean="0">
                <a:ln w="12700" cmpd="sng">
                  <a:solidFill>
                    <a:schemeClr val="accent4"/>
                  </a:solidFill>
                  <a:prstDash val="solid"/>
                </a:ln>
                <a:solidFill>
                  <a:srgbClr val="FF0000"/>
                </a:solidFill>
              </a:rPr>
              <a:t>１</a:t>
            </a:r>
            <a:r>
              <a:rPr lang="en-US" altLang="ja-JP" sz="2800" b="1" dirty="0" smtClean="0">
                <a:ln w="12700" cmpd="sng">
                  <a:solidFill>
                    <a:schemeClr val="accent4"/>
                  </a:solidFill>
                  <a:prstDash val="solid"/>
                </a:ln>
                <a:solidFill>
                  <a:srgbClr val="FF0000"/>
                </a:solidFill>
              </a:rPr>
              <a:t>.</a:t>
            </a:r>
            <a:r>
              <a:rPr lang="ja-JP" altLang="en-US" sz="2800" b="1" dirty="0" smtClean="0">
                <a:ln w="12700" cmpd="sng">
                  <a:solidFill>
                    <a:schemeClr val="accent4"/>
                  </a:solidFill>
                  <a:prstDash val="solid"/>
                </a:ln>
                <a:solidFill>
                  <a:srgbClr val="FF0000"/>
                </a:solidFill>
              </a:rPr>
              <a:t>肝</a:t>
            </a:r>
            <a:r>
              <a:rPr lang="ja-JP" altLang="en-US" sz="2800" b="1" dirty="0">
                <a:ln w="12700" cmpd="sng">
                  <a:solidFill>
                    <a:schemeClr val="accent4"/>
                  </a:solidFill>
                  <a:prstDash val="solid"/>
                </a:ln>
                <a:solidFill>
                  <a:srgbClr val="FF0000"/>
                </a:solidFill>
              </a:rPr>
              <a:t>がん・重度肝硬変治療研究促進事業と</a:t>
            </a:r>
            <a:r>
              <a:rPr lang="ja-JP" altLang="en-US" sz="2800" b="1" dirty="0" smtClean="0">
                <a:ln w="12700" cmpd="sng">
                  <a:solidFill>
                    <a:schemeClr val="accent4"/>
                  </a:solidFill>
                  <a:prstDash val="solid"/>
                </a:ln>
                <a:solidFill>
                  <a:srgbClr val="FF0000"/>
                </a:solidFill>
              </a:rPr>
              <a:t>は</a:t>
            </a:r>
            <a:endParaRPr lang="ja-JP" altLang="en-US" sz="2800" b="1" dirty="0">
              <a:ln w="12700" cmpd="sng">
                <a:solidFill>
                  <a:schemeClr val="accent4"/>
                </a:solidFill>
                <a:prstDash val="solid"/>
              </a:ln>
              <a:solidFill>
                <a:srgbClr val="FF0000"/>
              </a:solidFill>
            </a:endParaRPr>
          </a:p>
        </p:txBody>
      </p:sp>
    </p:spTree>
    <p:extLst>
      <p:ext uri="{BB962C8B-B14F-4D97-AF65-F5344CB8AC3E}">
        <p14:creationId xmlns:p14="http://schemas.microsoft.com/office/powerpoint/2010/main" val="2015880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45182" y="435146"/>
            <a:ext cx="9361040" cy="6403804"/>
          </a:xfrm>
        </p:spPr>
        <p:txBody>
          <a:bodyPr anchor="t">
            <a:spAutoFit/>
          </a:bodyPr>
          <a:lstStyle/>
          <a:p>
            <a:pPr marL="0" indent="0">
              <a:spcBef>
                <a:spcPts val="0"/>
              </a:spcBef>
              <a:spcAft>
                <a:spcPts val="0"/>
              </a:spcAft>
              <a:buNone/>
            </a:pPr>
            <a:r>
              <a:rPr kumimoji="1" lang="ja-JP" altLang="en-US" sz="1500" dirty="0" smtClean="0">
                <a:solidFill>
                  <a:schemeClr val="bg1">
                    <a:lumMod val="10000"/>
                  </a:schemeClr>
                </a:solidFill>
                <a:latin typeface="HG丸ｺﾞｼｯｸM-PRO" panose="020F0600000000000000" pitchFamily="50" charset="-128"/>
                <a:ea typeface="HG丸ｺﾞｼｯｸM-PRO" panose="020F0600000000000000" pitchFamily="50" charset="-128"/>
              </a:rPr>
              <a:t>Ｑ．指定医療機関になる要件は？</a:t>
            </a:r>
            <a:endParaRPr kumimoji="1" lang="en-US" altLang="ja-JP" sz="15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400"/>
              </a:lnSpc>
              <a:spcBef>
                <a:spcPts val="0"/>
              </a:spcBef>
              <a:spcAft>
                <a:spcPts val="0"/>
              </a:spcAft>
              <a:buNone/>
            </a:pPr>
            <a:endParaRPr kumimoji="1" lang="en-US" altLang="ja-JP" sz="15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ct val="100000"/>
              </a:lnSpc>
              <a:spcBef>
                <a:spcPts val="0"/>
              </a:spcBef>
              <a:spcAft>
                <a:spcPts val="0"/>
              </a:spcAft>
              <a:buNone/>
            </a:pPr>
            <a:r>
              <a:rPr lang="ja-JP" altLang="en-US" sz="1500" dirty="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Ａ．肝がんや重度肝硬変の患者さ</a:t>
            </a:r>
            <a:r>
              <a:rPr lang="ja-JP" altLang="en-US" sz="1500" dirty="0">
                <a:solidFill>
                  <a:schemeClr val="bg1">
                    <a:lumMod val="10000"/>
                  </a:schemeClr>
                </a:solidFill>
                <a:latin typeface="HGP創英角ｺﾞｼｯｸUB" panose="020B0900000000000000" pitchFamily="50" charset="-128"/>
                <a:ea typeface="HGP創英角ｺﾞｼｯｸUB" panose="020B0900000000000000" pitchFamily="50" charset="-128"/>
              </a:rPr>
              <a:t>ん</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に</a:t>
            </a:r>
            <a:r>
              <a:rPr lang="ja-JP" altLang="en-US" sz="1500" b="1" u="sng"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適切に医療を行うこと</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で足ります。</a:t>
            </a:r>
            <a:endParaRPr lang="en-US" altLang="ja-JP" sz="1500" dirty="0" err="1">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lnSpc>
                <a:spcPct val="100000"/>
              </a:lnSpc>
              <a:spcBef>
                <a:spcPts val="0"/>
              </a:spcBef>
              <a:spcAft>
                <a:spcPts val="0"/>
              </a:spcAft>
              <a:buNone/>
            </a:pP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b="1" u="sng"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肝臓専門医がいなくても</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なることができます。</a:t>
            </a:r>
            <a:r>
              <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r>
            <a:br>
              <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b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en-US" altLang="ja-JP"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　肝がんや重度肝硬変の医療行為の</a:t>
            </a:r>
            <a:r>
              <a:rPr lang="ja-JP" altLang="en-US" sz="1050" u="sng" dirty="0" smtClean="0">
                <a:solidFill>
                  <a:schemeClr val="bg1">
                    <a:lumMod val="10000"/>
                  </a:schemeClr>
                </a:solidFill>
                <a:latin typeface="HG丸ｺﾞｼｯｸM-PRO" panose="020F0600000000000000" pitchFamily="50" charset="-128"/>
                <a:ea typeface="HG丸ｺﾞｼｯｸM-PRO" panose="020F0600000000000000" pitchFamily="50" charset="-128"/>
              </a:rPr>
              <a:t>全てを行えない場合でも、</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指定医療機関になることができます。</a:t>
            </a:r>
            <a:endParaRPr lang="en-US" altLang="ja-JP" sz="105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endParaRPr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endParaRPr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lang="ja-JP" altLang="en-US" sz="1500" dirty="0" smtClean="0">
                <a:solidFill>
                  <a:schemeClr val="bg1">
                    <a:lumMod val="10000"/>
                  </a:schemeClr>
                </a:solidFill>
                <a:latin typeface="HG丸ｺﾞｼｯｸM-PRO" panose="020F0600000000000000" pitchFamily="50" charset="-128"/>
                <a:ea typeface="HG丸ｺﾞｼｯｸM-PRO" panose="020F0600000000000000" pitchFamily="50" charset="-128"/>
              </a:rPr>
              <a:t>Ｑ．指定医療機関の役割は？</a:t>
            </a:r>
            <a:r>
              <a:rPr lang="en-US" altLang="ja-JP" sz="1500" dirty="0" smtClean="0">
                <a:solidFill>
                  <a:schemeClr val="bg1">
                    <a:lumMod val="10000"/>
                  </a:schemeClr>
                </a:solidFill>
                <a:latin typeface="HG丸ｺﾞｼｯｸM-PRO" panose="020F0600000000000000" pitchFamily="50" charset="-128"/>
                <a:ea typeface="HG丸ｺﾞｼｯｸM-PRO" panose="020F0600000000000000" pitchFamily="50" charset="-128"/>
              </a:rPr>
              <a:t/>
            </a:r>
            <a:br>
              <a:rPr lang="en-US" altLang="ja-JP" sz="1500" dirty="0" smtClean="0">
                <a:solidFill>
                  <a:schemeClr val="bg1">
                    <a:lumMod val="10000"/>
                  </a:schemeClr>
                </a:solidFill>
                <a:latin typeface="HG丸ｺﾞｼｯｸM-PRO" panose="020F0600000000000000" pitchFamily="50" charset="-128"/>
                <a:ea typeface="HG丸ｺﾞｼｯｸM-PRO" panose="020F0600000000000000" pitchFamily="50" charset="-128"/>
              </a:rPr>
            </a:br>
            <a:r>
              <a:rPr lang="ja-JP" altLang="en-US" sz="1500" dirty="0">
                <a:solidFill>
                  <a:schemeClr val="bg1">
                    <a:lumMod val="10000"/>
                  </a:schemeClr>
                </a:solidFill>
                <a:latin typeface="HG丸ｺﾞｼｯｸM-PRO" panose="020F0600000000000000" pitchFamily="50" charset="-128"/>
                <a:ea typeface="HG丸ｺﾞｼｯｸM-PRO" panose="020F0600000000000000" pitchFamily="50" charset="-128"/>
              </a:rPr>
              <a:t>　　</a:t>
            </a:r>
            <a:r>
              <a:rPr lang="en-US" altLang="ja-JP"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en-US" altLang="ja-JP"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①</a:t>
            </a:r>
            <a:r>
              <a:rPr lang="ja-JP" altLang="en-US" sz="1050" dirty="0">
                <a:solidFill>
                  <a:schemeClr val="bg1">
                    <a:lumMod val="10000"/>
                  </a:schemeClr>
                </a:solidFill>
                <a:latin typeface="HG丸ｺﾞｼｯｸM-PRO" panose="020F0600000000000000" pitchFamily="50" charset="-128"/>
                <a:ea typeface="HG丸ｺﾞｼｯｸM-PRO" panose="020F0600000000000000" pitchFamily="50" charset="-128"/>
              </a:rPr>
              <a:t>や③のときに制度を説明していただくことについても御協力をお願いします（③の時は詳細な内容）。</a:t>
            </a:r>
          </a:p>
          <a:p>
            <a:pPr marL="0" indent="0">
              <a:spcBef>
                <a:spcPts val="0"/>
              </a:spcBef>
              <a:spcAft>
                <a:spcPts val="0"/>
              </a:spcAft>
              <a:buNone/>
            </a:pPr>
            <a:r>
              <a:rPr lang="ja-JP" altLang="en-US" sz="1050" dirty="0">
                <a:solidFill>
                  <a:schemeClr val="bg1">
                    <a:lumMod val="10000"/>
                  </a:schemeClr>
                </a:solidFill>
                <a:latin typeface="HG丸ｺﾞｼｯｸM-PRO" panose="020F0600000000000000" pitchFamily="50" charset="-128"/>
                <a:ea typeface="HG丸ｺﾞｼｯｸM-PRO" panose="020F0600000000000000" pitchFamily="50" charset="-128"/>
              </a:rPr>
              <a:t>　　　　</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都道府県</a:t>
            </a:r>
            <a:r>
              <a:rPr lang="ja-JP" altLang="en-US" sz="1050" dirty="0">
                <a:solidFill>
                  <a:schemeClr val="bg1">
                    <a:lumMod val="10000"/>
                  </a:schemeClr>
                </a:solidFill>
                <a:latin typeface="HG丸ｺﾞｼｯｸM-PRO" panose="020F0600000000000000" pitchFamily="50" charset="-128"/>
                <a:ea typeface="HG丸ｺﾞｼｯｸM-PRO" panose="020F0600000000000000" pitchFamily="50" charset="-128"/>
              </a:rPr>
              <a:t>で制度のリーフレットを作成しているので活用してください。　</a:t>
            </a:r>
            <a:endParaRPr lang="en-US" altLang="ja-JP" sz="105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endParaRPr lang="en-US" altLang="ja-JP" sz="105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400"/>
              </a:lnSpc>
              <a:spcBef>
                <a:spcPts val="0"/>
              </a:spcBef>
              <a:spcAft>
                <a:spcPts val="0"/>
              </a:spcAft>
              <a:buNone/>
            </a:pPr>
            <a:endParaRPr lang="en-US" altLang="ja-JP" sz="1500" dirty="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kumimoji="1"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kumimoji="1"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Ａ．</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①医療記録票の交付</a:t>
            </a:r>
            <a:r>
              <a:rPr kumimoji="1"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（入院又は通院</a:t>
            </a:r>
            <a:r>
              <a:rPr lang="ja-JP" altLang="en-US" sz="1050" dirty="0">
                <a:solidFill>
                  <a:schemeClr val="bg1">
                    <a:lumMod val="10000"/>
                  </a:schemeClr>
                </a:solidFill>
                <a:latin typeface="HG丸ｺﾞｼｯｸM-PRO" panose="020F0600000000000000" pitchFamily="50" charset="-128"/>
                <a:ea typeface="HG丸ｺﾞｼｯｸM-PRO" panose="020F0600000000000000" pitchFamily="50" charset="-128"/>
              </a:rPr>
              <a:t>する肝がんや重度肝</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硬変の患者</a:t>
            </a:r>
            <a:r>
              <a:rPr kumimoji="1"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さんでお持ちでない方に</a:t>
            </a:r>
            <a:r>
              <a:rPr lang="ja-JP" altLang="en-US" sz="1050" dirty="0">
                <a:solidFill>
                  <a:schemeClr val="bg1">
                    <a:lumMod val="10000"/>
                  </a:schemeClr>
                </a:solidFill>
                <a:latin typeface="HG丸ｺﾞｼｯｸM-PRO" panose="020F0600000000000000" pitchFamily="50" charset="-128"/>
                <a:ea typeface="HG丸ｺﾞｼｯｸM-PRO" panose="020F0600000000000000" pitchFamily="50" charset="-128"/>
              </a:rPr>
              <a:t>渡</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します</a:t>
            </a:r>
            <a:r>
              <a:rPr kumimoji="1"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kumimoji="1"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endParaRPr kumimoji="1"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1500"/>
              </a:lnSpc>
              <a:spcBef>
                <a:spcPts val="0"/>
              </a:spcBef>
              <a:spcAft>
                <a:spcPts val="0"/>
              </a:spcAft>
              <a:buNone/>
            </a:pP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endPar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lnSpc>
                <a:spcPts val="1500"/>
              </a:lnSpc>
              <a:spcBef>
                <a:spcPts val="0"/>
              </a:spcBef>
              <a:spcAft>
                <a:spcPts val="0"/>
              </a:spcAft>
              <a:buNone/>
            </a:pPr>
            <a:r>
              <a:rPr lang="en-US" altLang="ja-JP" sz="1500" dirty="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②医療記録票の記載</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（患者さんが肝がんや重度肝硬変で入院又は通院するたびに記載します）</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endParaRPr lang="en-US" altLang="ja-JP" sz="800" dirty="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1500"/>
              </a:lnSpc>
              <a:spcBef>
                <a:spcPts val="0"/>
              </a:spcBef>
              <a:spcAft>
                <a:spcPts val="0"/>
              </a:spcAft>
              <a:buNone/>
            </a:pPr>
            <a:endParaRPr kumimoji="1"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lnSpc>
                <a:spcPts val="1500"/>
              </a:lnSpc>
              <a:spcBef>
                <a:spcPts val="0"/>
              </a:spcBef>
              <a:spcAft>
                <a:spcPts val="0"/>
              </a:spcAft>
              <a:buNone/>
            </a:pPr>
            <a:r>
              <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kumimoji="1"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③臨床調査個人票の</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記載</a:t>
            </a:r>
            <a:r>
              <a:rPr lang="ja-JP" altLang="en-US" sz="1050" dirty="0">
                <a:solidFill>
                  <a:schemeClr val="bg1">
                    <a:lumMod val="10000"/>
                  </a:schemeClr>
                </a:solidFill>
                <a:latin typeface="HG丸ｺﾞｼｯｸM-PRO" panose="020F0600000000000000" pitchFamily="50" charset="-128"/>
                <a:ea typeface="HG丸ｺﾞｼｯｸM-PRO" panose="020F0600000000000000" pitchFamily="50" charset="-128"/>
              </a:rPr>
              <a:t>（高額療養費算定基準額</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を超える入院</a:t>
            </a:r>
            <a:r>
              <a:rPr lang="ja-JP" altLang="en-US" sz="1050" dirty="0">
                <a:solidFill>
                  <a:schemeClr val="bg1">
                    <a:lumMod val="10000"/>
                  </a:schemeClr>
                </a:solidFill>
                <a:latin typeface="HG丸ｺﾞｼｯｸM-PRO" panose="020F0600000000000000" pitchFamily="50" charset="-128"/>
                <a:ea typeface="HG丸ｺﾞｼｯｸM-PRO" panose="020F0600000000000000" pitchFamily="50" charset="-128"/>
              </a:rPr>
              <a:t>又は</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通院２月目に作成します）</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endParaRPr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1500"/>
              </a:lnSpc>
              <a:spcBef>
                <a:spcPts val="0"/>
              </a:spcBef>
              <a:buNone/>
            </a:pP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en-US" altLang="ja-JP"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　この</a:t>
            </a:r>
            <a:r>
              <a:rPr lang="ja-JP" altLang="en-US" sz="1050" dirty="0">
                <a:solidFill>
                  <a:schemeClr val="bg1">
                    <a:lumMod val="10000"/>
                  </a:schemeClr>
                </a:solidFill>
                <a:latin typeface="HG丸ｺﾞｼｯｸM-PRO" panose="020F0600000000000000" pitchFamily="50" charset="-128"/>
                <a:ea typeface="HG丸ｺﾞｼｯｸM-PRO" panose="020F0600000000000000" pitchFamily="50" charset="-128"/>
              </a:rPr>
              <a:t>ときに、臨床データ提供への同意に関する説明文書を患者さんにお渡しします</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endParaRPr lang="ja-JP" altLang="en-US" sz="1050" dirty="0">
              <a:solidFill>
                <a:schemeClr val="bg2">
                  <a:lumMod val="10000"/>
                </a:schemeClr>
              </a:solidFill>
              <a:latin typeface="HG丸ｺﾞｼｯｸM-PRO" panose="020F0600000000000000" pitchFamily="50" charset="-128"/>
              <a:ea typeface="HG丸ｺﾞｼｯｸM-PRO" panose="020F0600000000000000" pitchFamily="50" charset="-128"/>
            </a:endParaRPr>
          </a:p>
          <a:p>
            <a:pPr marL="0" indent="0">
              <a:lnSpc>
                <a:spcPts val="1500"/>
              </a:lnSpc>
              <a:spcBef>
                <a:spcPts val="0"/>
              </a:spcBef>
              <a:spcAft>
                <a:spcPts val="0"/>
              </a:spcAft>
              <a:buNone/>
            </a:pPr>
            <a:r>
              <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endParaRPr lang="en-US" altLang="ja-JP" sz="1500" dirty="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lnSpc>
                <a:spcPts val="1500"/>
              </a:lnSpc>
              <a:spcBef>
                <a:spcPts val="0"/>
              </a:spcBef>
              <a:spcAft>
                <a:spcPts val="0"/>
              </a:spcAft>
              <a:buNone/>
            </a:pPr>
            <a:r>
              <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④参加者証の確認</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（患者さんが都道府県から参加者証の交付を受けているかを確認します）</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 ・・・・</a:t>
            </a:r>
            <a:r>
              <a:rPr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rPr>
              <a:t>・</a:t>
            </a:r>
            <a:r>
              <a:rPr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endParaRPr kumimoji="1"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1500"/>
              </a:lnSpc>
              <a:spcBef>
                <a:spcPts val="0"/>
              </a:spcBef>
              <a:spcAft>
                <a:spcPts val="0"/>
              </a:spcAft>
              <a:buNone/>
            </a:pPr>
            <a:endPar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lnSpc>
                <a:spcPts val="1500"/>
              </a:lnSpc>
              <a:spcBef>
                <a:spcPts val="0"/>
              </a:spcBef>
              <a:spcAft>
                <a:spcPts val="0"/>
              </a:spcAft>
              <a:buNone/>
            </a:pP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⑤公費負担医療の処理・請求</a:t>
            </a:r>
            <a:endPar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lnSpc>
                <a:spcPts val="1500"/>
              </a:lnSpc>
              <a:spcBef>
                <a:spcPts val="0"/>
              </a:spcBef>
              <a:spcAft>
                <a:spcPts val="0"/>
              </a:spcAft>
              <a:buNone/>
            </a:pP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　　　　　（高額</a:t>
            </a:r>
            <a:r>
              <a:rPr lang="ja-JP" altLang="en-US" sz="1050" dirty="0">
                <a:solidFill>
                  <a:schemeClr val="bg1">
                    <a:lumMod val="10000"/>
                  </a:schemeClr>
                </a:solidFill>
                <a:latin typeface="HG丸ｺﾞｼｯｸM-PRO" panose="020F0600000000000000" pitchFamily="50" charset="-128"/>
                <a:ea typeface="HG丸ｺﾞｼｯｸM-PRO" panose="020F0600000000000000" pitchFamily="50" charset="-128"/>
              </a:rPr>
              <a:t>療養費算定基準額を超える</a:t>
            </a:r>
            <a:r>
              <a:rPr lang="ja-JP" altLang="en-US" sz="1050" dirty="0" smtClean="0">
                <a:solidFill>
                  <a:schemeClr val="bg1">
                    <a:lumMod val="10000"/>
                  </a:schemeClr>
                </a:solidFill>
                <a:latin typeface="HG丸ｺﾞｼｯｸM-PRO" panose="020F0600000000000000" pitchFamily="50" charset="-128"/>
                <a:ea typeface="HG丸ｺﾞｼｯｸM-PRO" panose="020F0600000000000000" pitchFamily="50" charset="-128"/>
              </a:rPr>
              <a:t>入院について、自己負担額が１万円となるレセプトを作成します）</a:t>
            </a:r>
            <a:endParaRPr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lang="ja-JP" altLang="en-US" sz="9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endParaRPr lang="en-US" altLang="ja-JP" sz="9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spcBef>
                <a:spcPts val="0"/>
              </a:spcBef>
              <a:spcAft>
                <a:spcPts val="0"/>
              </a:spcAft>
              <a:buNone/>
            </a:pPr>
            <a:r>
              <a:rPr kumimoji="1" lang="ja-JP" altLang="en-US" sz="1500" dirty="0" smtClean="0">
                <a:solidFill>
                  <a:schemeClr val="bg1">
                    <a:lumMod val="10000"/>
                  </a:schemeClr>
                </a:solidFill>
                <a:latin typeface="HG丸ｺﾞｼｯｸM-PRO" panose="020F0600000000000000" pitchFamily="50" charset="-128"/>
                <a:ea typeface="HG丸ｺﾞｼｯｸM-PRO" panose="020F0600000000000000" pitchFamily="50" charset="-128"/>
              </a:rPr>
              <a:t>Ｑ．指定医療機関になるメリット</a:t>
            </a:r>
            <a:r>
              <a:rPr lang="ja-JP" altLang="en-US" sz="1500" dirty="0" smtClean="0">
                <a:solidFill>
                  <a:schemeClr val="bg1">
                    <a:lumMod val="10000"/>
                  </a:schemeClr>
                </a:solidFill>
                <a:latin typeface="HG丸ｺﾞｼｯｸM-PRO" panose="020F0600000000000000" pitchFamily="50" charset="-128"/>
                <a:ea typeface="HG丸ｺﾞｼｯｸM-PRO" panose="020F0600000000000000" pitchFamily="50" charset="-128"/>
              </a:rPr>
              <a:t>は？</a:t>
            </a:r>
            <a:endParaRPr lang="en-US" altLang="ja-JP" sz="15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400"/>
              </a:lnSpc>
              <a:spcBef>
                <a:spcPts val="0"/>
              </a:spcBef>
              <a:spcAft>
                <a:spcPts val="0"/>
              </a:spcAft>
              <a:buNone/>
            </a:pPr>
            <a:endParaRPr lang="en-US" altLang="ja-JP" sz="15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361950" indent="-361950">
              <a:lnSpc>
                <a:spcPct val="100000"/>
              </a:lnSpc>
              <a:spcBef>
                <a:spcPts val="0"/>
              </a:spcBef>
              <a:spcAft>
                <a:spcPts val="0"/>
              </a:spcAft>
              <a:buNone/>
            </a:pPr>
            <a:r>
              <a:rPr kumimoji="1" lang="ja-JP" altLang="en-US" sz="1500" dirty="0">
                <a:solidFill>
                  <a:schemeClr val="bg1">
                    <a:lumMod val="10000"/>
                  </a:schemeClr>
                </a:solidFill>
                <a:latin typeface="HG丸ｺﾞｼｯｸM-PRO" panose="020F0600000000000000" pitchFamily="50" charset="-128"/>
                <a:ea typeface="HG丸ｺﾞｼｯｸM-PRO" panose="020F0600000000000000" pitchFamily="50" charset="-128"/>
              </a:rPr>
              <a:t>　</a:t>
            </a:r>
            <a:r>
              <a:rPr kumimoji="1"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Ａ．</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予後が悪く、長期の治療</a:t>
            </a:r>
            <a:r>
              <a:rPr kumimoji="1"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で経済的な負担をされてきた</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肝がん・重度肝硬変の</a:t>
            </a:r>
            <a:r>
              <a:rPr kumimoji="1"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患者さんの</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医療費の負担を軽減することができます。</a:t>
            </a:r>
            <a:endPar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361950" indent="-361950">
              <a:lnSpc>
                <a:spcPct val="100000"/>
              </a:lnSpc>
              <a:spcBef>
                <a:spcPts val="0"/>
              </a:spcBef>
              <a:spcAft>
                <a:spcPts val="0"/>
              </a:spcAft>
              <a:buNone/>
            </a:pPr>
            <a:r>
              <a:rPr lang="ja-JP" altLang="en-US" sz="1500" dirty="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また、支援に取り組む医療機関として、肝炎情報センターの肝炎医療ナビゲーションシステム（肝ナビ）や、都道府県のホームページで広報されます。</a:t>
            </a:r>
            <a:endParaRPr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spcBef>
                <a:spcPts val="0"/>
              </a:spcBef>
              <a:spcAft>
                <a:spcPts val="0"/>
              </a:spcAft>
              <a:buNone/>
            </a:pPr>
            <a:endParaRPr kumimoji="1" lang="en-US" altLang="ja-JP" sz="1600" dirty="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spcBef>
                <a:spcPts val="0"/>
              </a:spcBef>
              <a:spcAft>
                <a:spcPts val="0"/>
              </a:spcAft>
              <a:buNone/>
            </a:pPr>
            <a:r>
              <a:rPr lang="ja-JP" altLang="en-US" sz="1500" dirty="0" smtClean="0">
                <a:solidFill>
                  <a:schemeClr val="bg1">
                    <a:lumMod val="10000"/>
                  </a:schemeClr>
                </a:solidFill>
                <a:latin typeface="HG丸ｺﾞｼｯｸM-PRO" panose="020F0600000000000000" pitchFamily="50" charset="-128"/>
                <a:ea typeface="HG丸ｺﾞｼｯｸM-PRO" panose="020F0600000000000000" pitchFamily="50" charset="-128"/>
              </a:rPr>
              <a:t>Ｑ．指定医療機関になる手続は？</a:t>
            </a:r>
            <a:endParaRPr lang="en-US" altLang="ja-JP" sz="15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ts val="400"/>
              </a:lnSpc>
              <a:spcBef>
                <a:spcPts val="0"/>
              </a:spcBef>
              <a:spcAft>
                <a:spcPts val="0"/>
              </a:spcAft>
              <a:buNone/>
            </a:pPr>
            <a:endParaRPr lang="en-US" altLang="ja-JP" sz="15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ct val="100000"/>
              </a:lnSpc>
              <a:spcBef>
                <a:spcPts val="0"/>
              </a:spcBef>
              <a:spcAft>
                <a:spcPts val="0"/>
              </a:spcAft>
              <a:buNone/>
            </a:pPr>
            <a:r>
              <a:rPr kumimoji="1" lang="ja-JP" altLang="en-US" sz="1500" dirty="0">
                <a:solidFill>
                  <a:schemeClr val="bg1">
                    <a:lumMod val="10000"/>
                  </a:schemeClr>
                </a:solidFill>
                <a:latin typeface="HG丸ｺﾞｼｯｸM-PRO" panose="020F0600000000000000" pitchFamily="50" charset="-128"/>
                <a:ea typeface="HG丸ｺﾞｼｯｸM-PRO" panose="020F0600000000000000" pitchFamily="50" charset="-128"/>
              </a:rPr>
              <a:t>　</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Ａ．都道府県が指定する</a:t>
            </a:r>
            <a:r>
              <a:rPr lang="ja-JP" altLang="en-US" sz="1500" u="sng"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指定申請書に所定の事項を記入し、都道府県の担当課に提出してください。</a:t>
            </a:r>
            <a:endParaRPr lang="en-US" altLang="ja-JP" sz="1500" u="sng"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lnSpc>
                <a:spcPct val="100000"/>
              </a:lnSpc>
              <a:spcBef>
                <a:spcPts val="0"/>
              </a:spcBef>
              <a:spcAft>
                <a:spcPts val="0"/>
              </a:spcAft>
              <a:buNone/>
            </a:pPr>
            <a:r>
              <a:rPr lang="ja-JP" altLang="en-US" sz="1500" dirty="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指定申請書の様式の取り寄せについては、都道府県の担当課にお問い合わせください。</a:t>
            </a:r>
            <a:endParaRPr kumimoji="1" lang="en-US" altLang="ja-JP" sz="15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p:txBody>
      </p:sp>
      <p:sp>
        <p:nvSpPr>
          <p:cNvPr id="5" name="ストライプ矢印 4"/>
          <p:cNvSpPr/>
          <p:nvPr/>
        </p:nvSpPr>
        <p:spPr>
          <a:xfrm rot="5400000">
            <a:off x="7204518" y="2152130"/>
            <a:ext cx="3345829" cy="2088231"/>
          </a:xfrm>
          <a:prstGeom prst="stripedRightArrow">
            <a:avLst>
              <a:gd name="adj1" fmla="val 63244"/>
              <a:gd name="adj2" fmla="val 47302"/>
            </a:avLst>
          </a:prstGeom>
          <a:solidFill>
            <a:schemeClr val="bg1"/>
          </a:solidFill>
          <a:ln>
            <a:noFill/>
          </a:ln>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a:p>
        </p:txBody>
      </p:sp>
      <p:sp>
        <p:nvSpPr>
          <p:cNvPr id="12" name="スライド番号プレースホルダー 11"/>
          <p:cNvSpPr>
            <a:spLocks noGrp="1"/>
          </p:cNvSpPr>
          <p:nvPr>
            <p:ph type="sldNum" sz="quarter" idx="12"/>
          </p:nvPr>
        </p:nvSpPr>
        <p:spPr/>
        <p:txBody>
          <a:bodyPr/>
          <a:lstStyle/>
          <a:p>
            <a:fld id="{9E2A29CB-BA86-48A6-80E1-CB8750A963B5}" type="slidenum">
              <a:rPr kumimoji="1" lang="ja-JP" altLang="en-US" smtClean="0">
                <a:solidFill>
                  <a:schemeClr val="tx1"/>
                </a:solidFill>
              </a:rPr>
              <a:pPr/>
              <a:t>3</a:t>
            </a:fld>
            <a:endParaRPr kumimoji="1" lang="ja-JP" altLang="en-US" dirty="0">
              <a:solidFill>
                <a:schemeClr val="tx1"/>
              </a:solidFill>
            </a:endParaRPr>
          </a:p>
        </p:txBody>
      </p:sp>
      <p:sp>
        <p:nvSpPr>
          <p:cNvPr id="2" name="正方形/長方形 1"/>
          <p:cNvSpPr/>
          <p:nvPr/>
        </p:nvSpPr>
        <p:spPr>
          <a:xfrm>
            <a:off x="0" y="0"/>
            <a:ext cx="4953600" cy="523220"/>
          </a:xfrm>
          <a:prstGeom prst="rect">
            <a:avLst/>
          </a:prstGeom>
          <a:noFill/>
        </p:spPr>
        <p:txBody>
          <a:bodyPr wrap="none" lIns="91440" tIns="45720" rIns="91440" bIns="45720">
            <a:spAutoFit/>
          </a:bodyPr>
          <a:lstStyle/>
          <a:p>
            <a:r>
              <a:rPr lang="ja-JP" altLang="en-US" sz="2800" b="1" dirty="0">
                <a:ln w="12700" cmpd="sng">
                  <a:solidFill>
                    <a:schemeClr val="accent4"/>
                  </a:solidFill>
                  <a:prstDash val="solid"/>
                </a:ln>
                <a:solidFill>
                  <a:srgbClr val="FF0000"/>
                </a:solidFill>
              </a:rPr>
              <a:t>２</a:t>
            </a:r>
            <a:r>
              <a:rPr lang="en-US" altLang="ja-JP" sz="2800" b="1" dirty="0">
                <a:ln w="12700" cmpd="sng">
                  <a:solidFill>
                    <a:schemeClr val="accent4"/>
                  </a:solidFill>
                  <a:prstDash val="solid"/>
                </a:ln>
                <a:solidFill>
                  <a:srgbClr val="FF0000"/>
                </a:solidFill>
              </a:rPr>
              <a:t>.</a:t>
            </a:r>
            <a:r>
              <a:rPr lang="ja-JP" altLang="en-US" sz="2800" b="1" dirty="0">
                <a:ln w="12700" cmpd="sng">
                  <a:solidFill>
                    <a:schemeClr val="accent4"/>
                  </a:solidFill>
                  <a:prstDash val="solid"/>
                </a:ln>
                <a:solidFill>
                  <a:srgbClr val="FF0000"/>
                </a:solidFill>
              </a:rPr>
              <a:t>指定医療機関の要件と役割</a:t>
            </a:r>
          </a:p>
        </p:txBody>
      </p:sp>
      <p:sp>
        <p:nvSpPr>
          <p:cNvPr id="6" name="タイトル 1"/>
          <p:cNvSpPr txBox="1">
            <a:spLocks/>
          </p:cNvSpPr>
          <p:nvPr/>
        </p:nvSpPr>
        <p:spPr>
          <a:xfrm>
            <a:off x="7971094" y="2402472"/>
            <a:ext cx="1812679" cy="253916"/>
          </a:xfrm>
          <a:prstGeom prst="rect">
            <a:avLst/>
          </a:prstGeom>
          <a:noFill/>
          <a:effectLst/>
        </p:spPr>
        <p:txBody>
          <a:bodyPr vert="horz" lIns="91440" tIns="45720" rIns="91440" bIns="45720" rtlCol="0" anchor="ctr">
            <a:sp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050" dirty="0" smtClean="0">
                <a:solidFill>
                  <a:schemeClr val="bg1">
                    <a:lumMod val="10000"/>
                  </a:schemeClr>
                </a:solidFill>
              </a:rPr>
              <a:t>最初の入院又は通院時</a:t>
            </a:r>
            <a:endParaRPr lang="en-US" altLang="ja-JP" sz="1050" dirty="0" smtClean="0">
              <a:solidFill>
                <a:schemeClr val="bg1">
                  <a:lumMod val="10000"/>
                </a:schemeClr>
              </a:solidFill>
            </a:endParaRPr>
          </a:p>
        </p:txBody>
      </p:sp>
      <p:sp>
        <p:nvSpPr>
          <p:cNvPr id="7" name="タイトル 1"/>
          <p:cNvSpPr txBox="1">
            <a:spLocks/>
          </p:cNvSpPr>
          <p:nvPr/>
        </p:nvSpPr>
        <p:spPr>
          <a:xfrm>
            <a:off x="7947495" y="2791951"/>
            <a:ext cx="1845517" cy="253916"/>
          </a:xfrm>
          <a:prstGeom prst="rect">
            <a:avLst/>
          </a:prstGeom>
          <a:noFill/>
          <a:effectLst/>
        </p:spPr>
        <p:txBody>
          <a:bodyPr vert="horz" lIns="91440" tIns="45720" rIns="91440" bIns="45720" rtlCol="0" anchor="ctr">
            <a:sp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050" dirty="0" smtClean="0">
                <a:solidFill>
                  <a:schemeClr val="bg1">
                    <a:lumMod val="10000"/>
                  </a:schemeClr>
                </a:solidFill>
              </a:rPr>
              <a:t>入院又は通院１月目以後</a:t>
            </a:r>
            <a:endParaRPr lang="en-US" altLang="ja-JP" sz="1050" dirty="0" smtClean="0">
              <a:solidFill>
                <a:schemeClr val="bg1">
                  <a:lumMod val="10000"/>
                </a:schemeClr>
              </a:solidFill>
            </a:endParaRPr>
          </a:p>
        </p:txBody>
      </p:sp>
      <p:sp>
        <p:nvSpPr>
          <p:cNvPr id="8" name="タイトル 1"/>
          <p:cNvSpPr txBox="1">
            <a:spLocks/>
          </p:cNvSpPr>
          <p:nvPr/>
        </p:nvSpPr>
        <p:spPr>
          <a:xfrm>
            <a:off x="7816834" y="3181430"/>
            <a:ext cx="2060933" cy="577081"/>
          </a:xfrm>
          <a:prstGeom prst="rect">
            <a:avLst/>
          </a:prstGeom>
          <a:noFill/>
          <a:effectLst/>
        </p:spPr>
        <p:txBody>
          <a:bodyPr vert="horz" lIns="91440" tIns="45720" rIns="91440" bIns="45720" rtlCol="0" anchor="ctr">
            <a:sp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050" dirty="0" smtClean="0">
                <a:solidFill>
                  <a:schemeClr val="bg1">
                    <a:lumMod val="10000"/>
                  </a:schemeClr>
                </a:solidFill>
              </a:rPr>
              <a:t>高額療養費算定基準額を超える</a:t>
            </a:r>
            <a:endParaRPr lang="en-US" altLang="ja-JP" sz="1050" dirty="0" smtClean="0">
              <a:solidFill>
                <a:schemeClr val="bg1">
                  <a:lumMod val="10000"/>
                </a:schemeClr>
              </a:solidFill>
            </a:endParaRPr>
          </a:p>
          <a:p>
            <a:pPr algn="ctr"/>
            <a:r>
              <a:rPr lang="ja-JP" altLang="en-US" sz="1050" dirty="0" smtClean="0">
                <a:solidFill>
                  <a:schemeClr val="bg1">
                    <a:lumMod val="10000"/>
                  </a:schemeClr>
                </a:solidFill>
              </a:rPr>
              <a:t>入院又は通院</a:t>
            </a:r>
            <a:endParaRPr lang="en-US" altLang="ja-JP" sz="1050" dirty="0" smtClean="0">
              <a:solidFill>
                <a:schemeClr val="bg1">
                  <a:lumMod val="10000"/>
                </a:schemeClr>
              </a:solidFill>
            </a:endParaRPr>
          </a:p>
          <a:p>
            <a:pPr algn="ctr"/>
            <a:r>
              <a:rPr lang="ja-JP" altLang="en-US" sz="1050" dirty="0" smtClean="0">
                <a:solidFill>
                  <a:schemeClr val="bg1">
                    <a:lumMod val="10000"/>
                  </a:schemeClr>
                </a:solidFill>
              </a:rPr>
              <a:t>２月目</a:t>
            </a:r>
            <a:endParaRPr lang="en-US" altLang="ja-JP" sz="1050" dirty="0" smtClean="0">
              <a:solidFill>
                <a:schemeClr val="bg1">
                  <a:lumMod val="10000"/>
                </a:schemeClr>
              </a:solidFill>
            </a:endParaRPr>
          </a:p>
        </p:txBody>
      </p:sp>
      <p:sp>
        <p:nvSpPr>
          <p:cNvPr id="13" name="タイトル 1"/>
          <p:cNvSpPr txBox="1">
            <a:spLocks/>
          </p:cNvSpPr>
          <p:nvPr/>
        </p:nvSpPr>
        <p:spPr>
          <a:xfrm>
            <a:off x="8087563" y="3735048"/>
            <a:ext cx="1565380" cy="738664"/>
          </a:xfrm>
          <a:prstGeom prst="rect">
            <a:avLst/>
          </a:prstGeom>
          <a:noFill/>
          <a:effectLst/>
        </p:spPr>
        <p:txBody>
          <a:bodyPr vert="horz" lIns="91440" tIns="45720" rIns="91440" bIns="45720" rtlCol="0" anchor="ctr">
            <a:sp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050" dirty="0">
                <a:solidFill>
                  <a:schemeClr val="bg1">
                    <a:lumMod val="10000"/>
                  </a:schemeClr>
                </a:solidFill>
              </a:rPr>
              <a:t>高額療養費算定基準額</a:t>
            </a:r>
            <a:r>
              <a:rPr lang="ja-JP" altLang="en-US" sz="1050" dirty="0" smtClean="0">
                <a:solidFill>
                  <a:schemeClr val="bg1">
                    <a:lumMod val="10000"/>
                  </a:schemeClr>
                </a:solidFill>
              </a:rPr>
              <a:t>を超える</a:t>
            </a:r>
            <a:endParaRPr lang="en-US" altLang="ja-JP" sz="1050" dirty="0">
              <a:solidFill>
                <a:schemeClr val="bg1">
                  <a:lumMod val="10000"/>
                </a:schemeClr>
              </a:solidFill>
            </a:endParaRPr>
          </a:p>
          <a:p>
            <a:pPr algn="ctr"/>
            <a:r>
              <a:rPr lang="ja-JP" altLang="en-US" sz="1050" dirty="0" smtClean="0">
                <a:solidFill>
                  <a:schemeClr val="bg1">
                    <a:lumMod val="10000"/>
                  </a:schemeClr>
                </a:solidFill>
              </a:rPr>
              <a:t>入院又は通院</a:t>
            </a:r>
            <a:endParaRPr lang="en-US" altLang="ja-JP" sz="1050" dirty="0" smtClean="0">
              <a:solidFill>
                <a:schemeClr val="bg1">
                  <a:lumMod val="10000"/>
                </a:schemeClr>
              </a:solidFill>
            </a:endParaRPr>
          </a:p>
          <a:p>
            <a:pPr algn="ctr"/>
            <a:r>
              <a:rPr lang="ja-JP" altLang="en-US" sz="1050" dirty="0" smtClean="0">
                <a:solidFill>
                  <a:schemeClr val="bg1">
                    <a:lumMod val="10000"/>
                  </a:schemeClr>
                </a:solidFill>
              </a:rPr>
              <a:t>３月目以後</a:t>
            </a:r>
            <a:endParaRPr lang="en-US" altLang="ja-JP" sz="1050" dirty="0" smtClean="0">
              <a:solidFill>
                <a:schemeClr val="bg1">
                  <a:lumMod val="10000"/>
                </a:schemeClr>
              </a:solidFill>
            </a:endParaRPr>
          </a:p>
        </p:txBody>
      </p:sp>
      <p:sp>
        <p:nvSpPr>
          <p:cNvPr id="9" name="テキスト ボックス 8"/>
          <p:cNvSpPr txBox="1"/>
          <p:nvPr/>
        </p:nvSpPr>
        <p:spPr>
          <a:xfrm>
            <a:off x="9531518" y="804051"/>
            <a:ext cx="346249" cy="1842812"/>
          </a:xfrm>
          <a:prstGeom prst="rect">
            <a:avLst/>
          </a:prstGeom>
          <a:noFill/>
        </p:spPr>
        <p:txBody>
          <a:bodyPr vert="eaVert" wrap="none" rtlCol="0">
            <a:spAutoFit/>
          </a:bodyPr>
          <a:lstStyle/>
          <a:p>
            <a:r>
              <a:rPr lang="ja-JP" altLang="en-US" sz="1050" dirty="0" smtClean="0">
                <a:latin typeface="ＭＳ ゴシック" panose="020B0609070205080204" pitchFamily="49" charset="-128"/>
                <a:ea typeface="ＭＳ ゴシック" panose="020B0609070205080204" pitchFamily="49" charset="-128"/>
              </a:rPr>
              <a:t>（　時　間　の　経　過　）</a:t>
            </a:r>
            <a:endParaRPr kumimoji="1" lang="ja-JP" altLang="en-US" sz="105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80346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5312672" cy="523220"/>
          </a:xfrm>
          <a:prstGeom prst="rect">
            <a:avLst/>
          </a:prstGeom>
          <a:noFill/>
        </p:spPr>
        <p:txBody>
          <a:bodyPr wrap="none" lIns="91440" tIns="45720" rIns="91440" bIns="45720">
            <a:spAutoFit/>
          </a:bodyPr>
          <a:lstStyle/>
          <a:p>
            <a:r>
              <a:rPr lang="ja-JP" altLang="en-US" sz="2800" b="1" dirty="0">
                <a:ln w="12700" cmpd="sng">
                  <a:solidFill>
                    <a:schemeClr val="accent4"/>
                  </a:solidFill>
                  <a:prstDash val="solid"/>
                </a:ln>
                <a:solidFill>
                  <a:srgbClr val="FF0000"/>
                </a:solidFill>
              </a:rPr>
              <a:t>３</a:t>
            </a:r>
            <a:r>
              <a:rPr lang="en-US" altLang="ja-JP" sz="2800" b="1" dirty="0" smtClean="0">
                <a:ln w="12700" cmpd="sng">
                  <a:solidFill>
                    <a:schemeClr val="accent4"/>
                  </a:solidFill>
                  <a:prstDash val="solid"/>
                </a:ln>
                <a:solidFill>
                  <a:srgbClr val="FF0000"/>
                </a:solidFill>
              </a:rPr>
              <a:t>.</a:t>
            </a:r>
            <a:r>
              <a:rPr lang="ja-JP" altLang="en-US" sz="2800" b="1" dirty="0" smtClean="0">
                <a:ln w="12700" cmpd="sng">
                  <a:solidFill>
                    <a:schemeClr val="accent4"/>
                  </a:solidFill>
                  <a:prstDash val="solid"/>
                </a:ln>
                <a:solidFill>
                  <a:srgbClr val="FF0000"/>
                </a:solidFill>
              </a:rPr>
              <a:t>助成を受けるまでのフロー図</a:t>
            </a:r>
            <a:endParaRPr lang="ja-JP" altLang="en-US" sz="2800" b="1" dirty="0">
              <a:ln w="12700" cmpd="sng">
                <a:solidFill>
                  <a:schemeClr val="accent4"/>
                </a:solidFill>
                <a:prstDash val="solid"/>
              </a:ln>
              <a:solidFill>
                <a:srgbClr val="FF0000"/>
              </a:solidFill>
            </a:endParaRPr>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solidFill>
                  <a:schemeClr val="tx1"/>
                </a:solidFill>
              </a:rPr>
              <a:pPr/>
              <a:t>4</a:t>
            </a:fld>
            <a:endParaRPr kumimoji="1" lang="ja-JP" altLang="en-US" dirty="0">
              <a:solidFill>
                <a:schemeClr val="tx1"/>
              </a:solidFill>
            </a:endParaRPr>
          </a:p>
        </p:txBody>
      </p:sp>
      <p:sp>
        <p:nvSpPr>
          <p:cNvPr id="40" name="左矢印 39"/>
          <p:cNvSpPr/>
          <p:nvPr/>
        </p:nvSpPr>
        <p:spPr>
          <a:xfrm>
            <a:off x="460910" y="2595541"/>
            <a:ext cx="6342220" cy="334227"/>
          </a:xfrm>
          <a:prstGeom prst="leftArrow">
            <a:avLst>
              <a:gd name="adj1" fmla="val 59042"/>
              <a:gd name="adj2" fmla="val 63563"/>
            </a:avLst>
          </a:prstGeom>
          <a:solidFill>
            <a:schemeClr val="accent3">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１２か月</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以内</a:t>
            </a:r>
            <a:endPar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3" name="楕円 42"/>
          <p:cNvSpPr/>
          <p:nvPr/>
        </p:nvSpPr>
        <p:spPr>
          <a:xfrm>
            <a:off x="4908154" y="1360277"/>
            <a:ext cx="1574478" cy="1409200"/>
          </a:xfrm>
          <a:prstGeom prst="ellipse">
            <a:avLst/>
          </a:prstGeom>
          <a:solidFill>
            <a:schemeClr val="accent1">
              <a:alpha val="9000"/>
            </a:schemeClr>
          </a:solidFill>
          <a:ln w="127000">
            <a:solidFill>
              <a:schemeClr val="accent2">
                <a:alpha val="50000"/>
              </a:schemeClr>
            </a:solidFill>
          </a:ln>
        </p:spPr>
        <p:style>
          <a:lnRef idx="3">
            <a:schemeClr val="lt1"/>
          </a:lnRef>
          <a:fillRef idx="1">
            <a:schemeClr val="dk1"/>
          </a:fillRef>
          <a:effectRef idx="1">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ED7D31"/>
              </a:solidFill>
              <a:effectLst/>
              <a:uLnTx/>
              <a:uFillTx/>
              <a:latin typeface="メイリオ" panose="020B0604030504040204" pitchFamily="50" charset="-128"/>
              <a:ea typeface="メイリオ" panose="020B0604030504040204" pitchFamily="50" charset="-128"/>
              <a:cs typeface="+mn-cs"/>
            </a:endParaRPr>
          </a:p>
        </p:txBody>
      </p:sp>
      <p:sp>
        <p:nvSpPr>
          <p:cNvPr id="44" name="フローチャート: 磁気ディスク 43"/>
          <p:cNvSpPr/>
          <p:nvPr/>
        </p:nvSpPr>
        <p:spPr>
          <a:xfrm>
            <a:off x="865531" y="2059405"/>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１回目</a:t>
            </a:r>
            <a:r>
              <a:rPr kumimoji="0" lang="ja-JP" altLang="en-US"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の</a:t>
            </a: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ｶｳﾝﾄ</a:t>
            </a:r>
            <a:r>
              <a:rPr kumimoji="0" lang="en-US" altLang="ja-JP"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a:t>
            </a:r>
            <a:endParaRPr kumimoji="0" lang="en-US" altLang="ja-JP"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endParaRPr>
          </a:p>
        </p:txBody>
      </p:sp>
      <p:sp>
        <p:nvSpPr>
          <p:cNvPr id="45" name="ストライプ矢印 44"/>
          <p:cNvSpPr/>
          <p:nvPr/>
        </p:nvSpPr>
        <p:spPr>
          <a:xfrm>
            <a:off x="2202103" y="1883235"/>
            <a:ext cx="381770" cy="141852"/>
          </a:xfrm>
          <a:prstGeom prst="stripedRightArrow">
            <a:avLst>
              <a:gd name="adj1" fmla="val 41684"/>
              <a:gd name="adj2" fmla="val 66825"/>
            </a:avLst>
          </a:prstGeom>
          <a:solidFill>
            <a:schemeClr val="tx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6" name="ストライプ矢印 45"/>
          <p:cNvSpPr/>
          <p:nvPr/>
        </p:nvSpPr>
        <p:spPr>
          <a:xfrm>
            <a:off x="4420807" y="1876650"/>
            <a:ext cx="381770" cy="141852"/>
          </a:xfrm>
          <a:prstGeom prst="stripedRightArrow">
            <a:avLst>
              <a:gd name="adj1" fmla="val 41684"/>
              <a:gd name="adj2" fmla="val 66825"/>
            </a:avLst>
          </a:prstGeom>
          <a:solidFill>
            <a:schemeClr val="tx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7" name="角丸四角形吹き出し 46"/>
          <p:cNvSpPr/>
          <p:nvPr/>
        </p:nvSpPr>
        <p:spPr>
          <a:xfrm>
            <a:off x="3958577" y="2635819"/>
            <a:ext cx="1167340" cy="509186"/>
          </a:xfrm>
          <a:prstGeom prst="wedgeRoundRectCallout">
            <a:avLst>
              <a:gd name="adj1" fmla="val -6440"/>
              <a:gd name="adj2" fmla="val -17028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この間に、</a:t>
            </a:r>
            <a:r>
              <a:rPr kumimoji="0" lang="ja-JP" altLang="en-US" sz="9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a:t>
            </a:r>
            <a:r>
              <a:rPr kumimoji="0" lang="ja-JP" altLang="en-US"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都道府県に参加者証を</a:t>
            </a:r>
            <a:r>
              <a:rPr kumimoji="0" lang="ja-JP" altLang="en-US" sz="9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申請、交付</a:t>
            </a:r>
            <a:r>
              <a:rPr kumimoji="0" lang="ja-JP" altLang="en-US"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を受ける</a:t>
            </a:r>
          </a:p>
        </p:txBody>
      </p:sp>
      <p:sp>
        <p:nvSpPr>
          <p:cNvPr id="48" name="フローチャート: 磁気ディスク 47"/>
          <p:cNvSpPr/>
          <p:nvPr/>
        </p:nvSpPr>
        <p:spPr>
          <a:xfrm>
            <a:off x="5214081" y="2059405"/>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１回目</a:t>
            </a:r>
            <a:r>
              <a:rPr kumimoji="0" lang="ja-JP" altLang="en-US"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の</a:t>
            </a: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ｶｳﾝﾄ</a:t>
            </a:r>
            <a:endParaRPr kumimoji="0" lang="en-US" altLang="ja-JP"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endParaRPr>
          </a:p>
        </p:txBody>
      </p:sp>
      <p:sp>
        <p:nvSpPr>
          <p:cNvPr id="49" name="フローチャート: 磁気ディスク 48"/>
          <p:cNvSpPr/>
          <p:nvPr/>
        </p:nvSpPr>
        <p:spPr>
          <a:xfrm>
            <a:off x="5214081" y="1824427"/>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２</a:t>
            </a: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回目</a:t>
            </a:r>
            <a:r>
              <a:rPr kumimoji="0" lang="ja-JP" altLang="en-US"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の</a:t>
            </a: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ｶｳﾝﾄ</a:t>
            </a:r>
            <a:endParaRPr kumimoji="0" lang="en-US" altLang="ja-JP"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endParaRPr>
          </a:p>
        </p:txBody>
      </p:sp>
      <p:sp>
        <p:nvSpPr>
          <p:cNvPr id="50" name="フローチャート: 磁気ディスク 49"/>
          <p:cNvSpPr/>
          <p:nvPr/>
        </p:nvSpPr>
        <p:spPr>
          <a:xfrm>
            <a:off x="5214081" y="1595111"/>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３</a:t>
            </a: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回目</a:t>
            </a:r>
            <a:r>
              <a:rPr kumimoji="0" lang="ja-JP" altLang="en-US"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の</a:t>
            </a: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ｶｳﾝﾄ</a:t>
            </a:r>
            <a:endParaRPr kumimoji="0" lang="en-US" altLang="ja-JP"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endParaRPr>
          </a:p>
        </p:txBody>
      </p:sp>
      <p:sp>
        <p:nvSpPr>
          <p:cNvPr id="51" name="フローチャート: 磁気ディスク 50"/>
          <p:cNvSpPr/>
          <p:nvPr/>
        </p:nvSpPr>
        <p:spPr>
          <a:xfrm>
            <a:off x="2980077" y="2059405"/>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１回目</a:t>
            </a:r>
            <a:r>
              <a:rPr kumimoji="0" lang="ja-JP" altLang="en-US"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の</a:t>
            </a: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ｶｳﾝﾄ</a:t>
            </a:r>
            <a:endParaRPr kumimoji="0" lang="en-US" altLang="ja-JP"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endParaRPr>
          </a:p>
        </p:txBody>
      </p:sp>
      <p:sp>
        <p:nvSpPr>
          <p:cNvPr id="52" name="フローチャート: 磁気ディスク 51"/>
          <p:cNvSpPr/>
          <p:nvPr/>
        </p:nvSpPr>
        <p:spPr>
          <a:xfrm>
            <a:off x="2980077" y="1824427"/>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２</a:t>
            </a: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回目</a:t>
            </a:r>
            <a:r>
              <a:rPr kumimoji="0" lang="ja-JP" altLang="en-US"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の</a:t>
            </a:r>
            <a:r>
              <a:rPr kumimoji="0" lang="ja-JP" altLang="en-US" sz="8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ｶｳﾝﾄ</a:t>
            </a:r>
            <a:endParaRPr kumimoji="0" lang="en-US" altLang="ja-JP" sz="8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endParaRPr>
          </a:p>
        </p:txBody>
      </p:sp>
      <p:sp>
        <p:nvSpPr>
          <p:cNvPr id="53" name="タイトル 1"/>
          <p:cNvSpPr txBox="1">
            <a:spLocks/>
          </p:cNvSpPr>
          <p:nvPr/>
        </p:nvSpPr>
        <p:spPr>
          <a:xfrm>
            <a:off x="648696" y="2377018"/>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rPr>
              <a:t>入院又は通院</a:t>
            </a:r>
            <a:endParaRPr kumimoji="1" lang="en-US" altLang="ja-JP"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rPr>
              <a:t>１月目</a:t>
            </a:r>
            <a:endParaRPr kumimoji="1" lang="en-US" altLang="ja-JP"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endParaRPr>
          </a:p>
        </p:txBody>
      </p:sp>
      <p:sp>
        <p:nvSpPr>
          <p:cNvPr id="54" name="タイトル 1"/>
          <p:cNvSpPr txBox="1">
            <a:spLocks/>
          </p:cNvSpPr>
          <p:nvPr/>
        </p:nvSpPr>
        <p:spPr>
          <a:xfrm>
            <a:off x="2736717" y="2370366"/>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rPr>
              <a:t>入院又は通院</a:t>
            </a:r>
            <a:endParaRPr kumimoji="1" lang="en-US" altLang="ja-JP"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rPr>
              <a:t>２</a:t>
            </a:r>
            <a:r>
              <a:rPr kumimoji="1" lang="ja-JP" altLang="en-US"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rPr>
              <a:t>月目</a:t>
            </a:r>
            <a:endParaRPr kumimoji="1" lang="en-US" altLang="ja-JP"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endParaRPr>
          </a:p>
        </p:txBody>
      </p:sp>
      <p:sp>
        <p:nvSpPr>
          <p:cNvPr id="55" name="タイトル 1"/>
          <p:cNvSpPr txBox="1">
            <a:spLocks/>
          </p:cNvSpPr>
          <p:nvPr/>
        </p:nvSpPr>
        <p:spPr>
          <a:xfrm>
            <a:off x="4973978" y="2377018"/>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rPr>
              <a:t>入院又は通院</a:t>
            </a:r>
            <a:endParaRPr kumimoji="1" lang="en-US" altLang="ja-JP"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rPr>
              <a:t>３</a:t>
            </a:r>
            <a:r>
              <a:rPr kumimoji="1" lang="ja-JP" altLang="en-US"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rPr>
              <a:t>月目</a:t>
            </a:r>
            <a:endParaRPr kumimoji="1" lang="en-US" altLang="ja-JP" sz="1200" b="1" i="0" u="none" strike="noStrike" kern="1200" cap="none" spc="0" normalizeH="0" baseline="0" noProof="0" dirty="0" smtClean="0">
              <a:ln w="6600">
                <a:solidFill>
                  <a:srgbClr val="ED7D31"/>
                </a:solidFill>
                <a:prstDash val="solid"/>
              </a:ln>
              <a:solidFill>
                <a:prstClr val="black"/>
              </a:solidFill>
              <a:effectLst>
                <a:outerShdw dist="38100" dir="2700000" algn="tl" rotWithShape="0">
                  <a:srgbClr val="ED7D31"/>
                </a:outerShdw>
              </a:effectLst>
              <a:uLnTx/>
              <a:uFillTx/>
              <a:latin typeface="メイリオ" panose="020B0604030504040204" pitchFamily="50" charset="-128"/>
              <a:ea typeface="メイリオ" panose="020B0604030504040204" pitchFamily="50" charset="-128"/>
              <a:cs typeface="+mj-cs"/>
            </a:endParaRPr>
          </a:p>
        </p:txBody>
      </p:sp>
      <p:sp>
        <p:nvSpPr>
          <p:cNvPr id="56" name="タイトル 1"/>
          <p:cNvSpPr txBox="1">
            <a:spLocks/>
          </p:cNvSpPr>
          <p:nvPr/>
        </p:nvSpPr>
        <p:spPr>
          <a:xfrm>
            <a:off x="4707849" y="764704"/>
            <a:ext cx="2084321" cy="673456"/>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1" lang="ja-JP" altLang="en-US" sz="1600" b="1" i="0" u="none" strike="noStrike" kern="1200" cap="none" spc="0" normalizeH="0" baseline="0" noProof="0" dirty="0" smtClean="0">
                <a:ln/>
                <a:solidFill>
                  <a:srgbClr val="ED7D31"/>
                </a:solidFill>
                <a:effectLst>
                  <a:glow rad="228600">
                    <a:srgbClr val="5B9BD5">
                      <a:satMod val="175000"/>
                      <a:alpha val="40000"/>
                    </a:srgbClr>
                  </a:glow>
                </a:effectLst>
                <a:uLnTx/>
                <a:uFillTx/>
                <a:latin typeface="メイリオ" panose="020B0604030504040204" pitchFamily="50" charset="-128"/>
                <a:ea typeface="メイリオ" panose="020B0604030504040204" pitchFamily="50" charset="-128"/>
                <a:cs typeface="+mj-cs"/>
              </a:rPr>
              <a:t>医療費の助成が可能！</a:t>
            </a:r>
            <a:endParaRPr kumimoji="1" lang="en-US" altLang="ja-JP" sz="1600" b="1" i="0" u="none" strike="noStrike" kern="1200" cap="none" spc="0" normalizeH="0" baseline="0" noProof="0" dirty="0" smtClean="0">
              <a:ln/>
              <a:solidFill>
                <a:srgbClr val="ED7D31"/>
              </a:solidFill>
              <a:effectLst>
                <a:glow rad="228600">
                  <a:srgbClr val="5B9BD5">
                    <a:satMod val="175000"/>
                    <a:alpha val="40000"/>
                  </a:srgbClr>
                </a:glow>
              </a:effectLst>
              <a:uLnTx/>
              <a:uFillTx/>
              <a:latin typeface="メイリオ" panose="020B0604030504040204" pitchFamily="50" charset="-128"/>
              <a:ea typeface="メイリオ" panose="020B0604030504040204" pitchFamily="50" charset="-128"/>
              <a:cs typeface="+mj-cs"/>
            </a:endParaRPr>
          </a:p>
        </p:txBody>
      </p:sp>
      <p:cxnSp>
        <p:nvCxnSpPr>
          <p:cNvPr id="57" name="直線矢印コネクタ 56"/>
          <p:cNvCxnSpPr/>
          <p:nvPr/>
        </p:nvCxnSpPr>
        <p:spPr>
          <a:xfrm>
            <a:off x="578895" y="3284962"/>
            <a:ext cx="1443599" cy="22"/>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553257" y="4058189"/>
            <a:ext cx="1469237" cy="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2705770" y="3284984"/>
            <a:ext cx="1446453" cy="0"/>
          </a:xfrm>
          <a:prstGeom prst="straightConnector1">
            <a:avLst/>
          </a:prstGeom>
          <a:ln w="25400" cmpd="dbl">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576562" y="4577650"/>
            <a:ext cx="6226567" cy="0"/>
          </a:xfrm>
          <a:prstGeom prst="straightConnector1">
            <a:avLst/>
          </a:prstGeom>
          <a:ln w="25400">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62" name="タイトル 1"/>
          <p:cNvSpPr txBox="1">
            <a:spLocks/>
          </p:cNvSpPr>
          <p:nvPr/>
        </p:nvSpPr>
        <p:spPr>
          <a:xfrm>
            <a:off x="560512" y="4103796"/>
            <a:ext cx="1679681" cy="333316"/>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②医療記録票を患者に交付</a:t>
            </a:r>
            <a:endParaRPr kumimoji="1" lang="ja-JP" altLang="en-US" sz="11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endParaRPr>
          </a:p>
        </p:txBody>
      </p:sp>
      <p:sp>
        <p:nvSpPr>
          <p:cNvPr id="63" name="タイトル 1"/>
          <p:cNvSpPr txBox="1">
            <a:spLocks/>
          </p:cNvSpPr>
          <p:nvPr/>
        </p:nvSpPr>
        <p:spPr>
          <a:xfrm>
            <a:off x="2720752" y="3320211"/>
            <a:ext cx="1568211" cy="422255"/>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marR="0" lvl="0" indent="-180975" defTabSz="457200" rtl="0" eaLnBrk="1" fontAlgn="auto" latinLnBrk="0" hangingPunct="1">
              <a:lnSpc>
                <a:spcPct val="100000"/>
              </a:lnSpc>
              <a:spcBef>
                <a:spcPct val="0"/>
              </a:spcBef>
              <a:spcAft>
                <a:spcPts val="0"/>
              </a:spcAft>
              <a:buClrTx/>
              <a:buSzTx/>
              <a:buFontTx/>
              <a:buNone/>
              <a:tabLst/>
              <a:defRPr/>
            </a:pP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④臨床</a:t>
            </a:r>
            <a:r>
              <a:rPr kumimoji="1" lang="ja-JP" altLang="en-US" sz="11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調査個人票</a:t>
            </a: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を記載して患者に交付</a:t>
            </a:r>
            <a:endParaRPr kumimoji="1" lang="en-US" altLang="ja-JP"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endParaRPr>
          </a:p>
        </p:txBody>
      </p:sp>
      <p:sp>
        <p:nvSpPr>
          <p:cNvPr id="64" name="タイトル 1"/>
          <p:cNvSpPr txBox="1">
            <a:spLocks/>
          </p:cNvSpPr>
          <p:nvPr/>
        </p:nvSpPr>
        <p:spPr>
          <a:xfrm>
            <a:off x="390519" y="4653966"/>
            <a:ext cx="6781955" cy="215194"/>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③医療記録票に、カウントされた月・助成対象の月の医療費等について記載</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（退院時、通院時又は月</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末</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a:t>
            </a:r>
            <a:endPar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endParaRPr>
          </a:p>
        </p:txBody>
      </p:sp>
      <p:sp>
        <p:nvSpPr>
          <p:cNvPr id="65" name="タイトル 1"/>
          <p:cNvSpPr txBox="1">
            <a:spLocks/>
          </p:cNvSpPr>
          <p:nvPr/>
        </p:nvSpPr>
        <p:spPr>
          <a:xfrm>
            <a:off x="4746830" y="3367513"/>
            <a:ext cx="4679576" cy="567557"/>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・参加者証</a:t>
            </a:r>
            <a:r>
              <a:rPr kumimoji="1" lang="ja-JP" altLang="en-US" sz="11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の</a:t>
            </a: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確認</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（入院及び通院時）</a:t>
            </a:r>
          </a:p>
          <a:p>
            <a:pPr marL="2600325" marR="0" lvl="0" indent="-2600325" algn="l" defTabSz="457200" rtl="0" eaLnBrk="1" fontAlgn="auto" latinLnBrk="0" hangingPunct="1">
              <a:lnSpc>
                <a:spcPct val="100000"/>
              </a:lnSpc>
              <a:spcBef>
                <a:spcPct val="0"/>
              </a:spcBef>
              <a:spcAft>
                <a:spcPts val="0"/>
              </a:spcAft>
              <a:buClrTx/>
              <a:buSzTx/>
              <a:buFontTx/>
              <a:buNone/>
              <a:tabLst/>
              <a:defRPr/>
            </a:pP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・入院の場合、患者は窓口で１万円を支払う。</a:t>
            </a:r>
            <a:r>
              <a:rPr kumimoji="1" lang="en-US" altLang="ja-JP"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a:t>
            </a: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１</a:t>
            </a:r>
            <a:endParaRPr kumimoji="1" lang="en-US" altLang="ja-JP"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endParaRPr>
          </a:p>
          <a:p>
            <a:pPr marL="2600325" marR="0" lvl="0" indent="-2600325" algn="l" defTabSz="457200" rtl="0" eaLnBrk="1" fontAlgn="auto" latinLnBrk="0" hangingPunct="1">
              <a:lnSpc>
                <a:spcPct val="100000"/>
              </a:lnSpc>
              <a:spcBef>
                <a:spcPct val="0"/>
              </a:spcBef>
              <a:spcAft>
                <a:spcPts val="0"/>
              </a:spcAft>
              <a:buClrTx/>
              <a:buSzTx/>
              <a:buFontTx/>
              <a:buNone/>
              <a:tabLst/>
              <a:defRPr/>
            </a:pP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・通院の</a:t>
            </a:r>
            <a:r>
              <a:rPr kumimoji="1" lang="ja-JP" altLang="en-US" sz="11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場合、患者は窓口</a:t>
            </a: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で一部負担金（３割等の金額）を支払う。</a:t>
            </a:r>
            <a:r>
              <a:rPr kumimoji="1" lang="en-US" altLang="ja-JP"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a:t>
            </a: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２</a:t>
            </a:r>
            <a:endPar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endParaRPr>
          </a:p>
        </p:txBody>
      </p:sp>
      <p:cxnSp>
        <p:nvCxnSpPr>
          <p:cNvPr id="66" name="直線矢印コネクタ 65"/>
          <p:cNvCxnSpPr/>
          <p:nvPr/>
        </p:nvCxnSpPr>
        <p:spPr>
          <a:xfrm>
            <a:off x="4802577" y="3284984"/>
            <a:ext cx="2000552" cy="0"/>
          </a:xfrm>
          <a:prstGeom prst="straightConnector1">
            <a:avLst/>
          </a:prstGeom>
          <a:ln w="25400" cmpd="dbl">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タイトル 1"/>
          <p:cNvSpPr txBox="1">
            <a:spLocks/>
          </p:cNvSpPr>
          <p:nvPr/>
        </p:nvSpPr>
        <p:spPr>
          <a:xfrm>
            <a:off x="7086618" y="1628800"/>
            <a:ext cx="2218466" cy="732734"/>
          </a:xfrm>
          <a:prstGeom prst="rect">
            <a:avLst/>
          </a:prstGeom>
          <a:noFill/>
          <a:ln>
            <a:solidFill>
              <a:schemeClr val="tx1"/>
            </a:solidFill>
            <a:prstDash val="dash"/>
          </a:ln>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marR="0" lvl="0" indent="-180975" algn="l" defTabSz="457200" rtl="0" eaLnBrk="1" fontAlgn="auto" latinLnBrk="0" hangingPunct="1">
              <a:lnSpc>
                <a:spcPct val="100000"/>
              </a:lnSpc>
              <a:spcBef>
                <a:spcPct val="0"/>
              </a:spcBef>
              <a:spcAft>
                <a:spcPts val="0"/>
              </a:spcAft>
              <a:buClrTx/>
              <a:buSzTx/>
              <a:buFontTx/>
              <a:buNone/>
              <a:tabLst/>
              <a:defRPr/>
            </a:pPr>
            <a:r>
              <a:rPr kumimoji="1" lang="en-US" altLang="ja-JP"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１：入院の場合で参加者証の提示がないとき</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は、患者は窓口で一部負担金（３割等の金額）を</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支払い、後日</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都道府県に</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償還</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払いの請求</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を</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行う。</a:t>
            </a:r>
            <a:endParaRPr kumimoji="1" lang="ja-JP" altLang="en-US" sz="105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endParaRPr>
          </a:p>
        </p:txBody>
      </p:sp>
      <p:sp>
        <p:nvSpPr>
          <p:cNvPr id="68" name="大かっこ 67"/>
          <p:cNvSpPr/>
          <p:nvPr/>
        </p:nvSpPr>
        <p:spPr>
          <a:xfrm>
            <a:off x="397679" y="5075693"/>
            <a:ext cx="8953142" cy="723196"/>
          </a:xfrm>
          <a:prstGeom prst="bracketPair">
            <a:avLst>
              <a:gd name="adj" fmla="val 10167"/>
            </a:avLst>
          </a:prstGeom>
          <a:solidFill>
            <a:schemeClr val="bg1">
              <a:lumMod val="95000"/>
            </a:schemeClr>
          </a:solidFill>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t"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a:t>
            </a: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　月数</a:t>
            </a:r>
            <a:r>
              <a:rPr kumimoji="0" lang="ja-JP" altLang="en-US"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のカウント</a:t>
            </a: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方法</a:t>
            </a:r>
            <a:r>
              <a:rPr kumimoji="0" lang="en-US" altLang="ja-JP"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
            </a:r>
            <a:br>
              <a:rPr kumimoji="0" lang="en-US" altLang="ja-JP"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b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　肝</a:t>
            </a:r>
            <a:r>
              <a:rPr kumimoji="0" lang="ja-JP" altLang="en-US"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がん</a:t>
            </a: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や重度肝</a:t>
            </a:r>
            <a:r>
              <a:rPr kumimoji="0" lang="ja-JP" altLang="en-US"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硬変</a:t>
            </a: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の医療費</a:t>
            </a:r>
            <a:r>
              <a:rPr kumimoji="0" lang="ja-JP" altLang="en-US"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の自己負担額（１割～３割）が高額療養費算定基準額</a:t>
            </a: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を超えた月数。</a:t>
            </a:r>
            <a:endParaRPr kumimoji="0" lang="en-US" altLang="ja-JP"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endParaRPr>
          </a:p>
          <a:p>
            <a:pPr marL="357188" marR="0" lvl="0" indent="-357188"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　👉　</a:t>
            </a:r>
            <a:r>
              <a:rPr kumimoji="0" lang="ja-JP" altLang="en-US"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カウントできる期間は、その月を含む過去</a:t>
            </a:r>
            <a:r>
              <a:rPr kumimoji="0" lang="en-US" altLang="ja-JP"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12</a:t>
            </a:r>
            <a:r>
              <a:rPr kumimoji="0" lang="ja-JP" altLang="en-US"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月</a:t>
            </a: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以内。その</a:t>
            </a:r>
            <a:r>
              <a:rPr kumimoji="0" lang="ja-JP" altLang="en-US"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月を含む過去</a:t>
            </a:r>
            <a:r>
              <a:rPr kumimoji="0" lang="en-US" altLang="ja-JP"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12</a:t>
            </a:r>
            <a:r>
              <a:rPr kumimoji="0" lang="ja-JP" altLang="en-US"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月以内で</a:t>
            </a: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あれば、</a:t>
            </a:r>
            <a:endParaRPr kumimoji="0" lang="en-US" altLang="ja-JP"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endParaRPr>
          </a:p>
          <a:p>
            <a:pPr marL="0" marR="0" lvl="0" indent="265113"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連続していなくても</a:t>
            </a:r>
            <a:r>
              <a:rPr kumimoji="0" lang="ja-JP" altLang="en-US" sz="10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可</a:t>
            </a:r>
            <a:r>
              <a:rPr kumimoji="0" lang="ja-JP" altLang="en-US" sz="1000" b="0" i="0" u="none" strike="noStrike" kern="1200" cap="none" spc="0" normalizeH="0" baseline="0" noProof="0" dirty="0" smtClean="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rPr>
              <a:t>。</a:t>
            </a:r>
            <a:endParaRPr kumimoji="0" lang="en-US" altLang="ja-JP" sz="1000" b="0" i="0" u="none" strike="noStrike" kern="1200" cap="none" spc="0" normalizeH="0" baseline="0" noProof="0" dirty="0">
              <a:ln>
                <a:noFill/>
              </a:ln>
              <a:solidFill>
                <a:prstClr val="white">
                  <a:lumMod val="10000"/>
                </a:prstClr>
              </a:solidFill>
              <a:effectLst/>
              <a:uLnTx/>
              <a:uFillTx/>
              <a:latin typeface="メイリオ" panose="020B0604030504040204" pitchFamily="50" charset="-128"/>
              <a:ea typeface="メイリオ" panose="020B0604030504040204" pitchFamily="50" charset="-128"/>
              <a:cs typeface="+mn-cs"/>
            </a:endParaRPr>
          </a:p>
        </p:txBody>
      </p:sp>
      <p:grpSp>
        <p:nvGrpSpPr>
          <p:cNvPr id="69" name="グループ化 68"/>
          <p:cNvGrpSpPr/>
          <p:nvPr/>
        </p:nvGrpSpPr>
        <p:grpSpPr>
          <a:xfrm>
            <a:off x="6786999" y="5073439"/>
            <a:ext cx="741520" cy="725097"/>
            <a:chOff x="329719" y="3483076"/>
            <a:chExt cx="959224" cy="1168688"/>
          </a:xfrm>
        </p:grpSpPr>
        <p:sp>
          <p:nvSpPr>
            <p:cNvPr id="70" name="正方形/長方形 69"/>
            <p:cNvSpPr/>
            <p:nvPr/>
          </p:nvSpPr>
          <p:spPr>
            <a:xfrm>
              <a:off x="329719" y="3483076"/>
              <a:ext cx="959224" cy="1168688"/>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カウント</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71" name="直線コネクタ 70"/>
            <p:cNvCxnSpPr>
              <a:stCxn id="70" idx="1"/>
              <a:endCxn id="70" idx="3"/>
            </p:cNvCxnSpPr>
            <p:nvPr/>
          </p:nvCxnSpPr>
          <p:spPr>
            <a:xfrm>
              <a:off x="329719" y="4067420"/>
              <a:ext cx="959224"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72" name="正方形/長方形 71"/>
            <p:cNvSpPr/>
            <p:nvPr/>
          </p:nvSpPr>
          <p:spPr>
            <a:xfrm>
              <a:off x="670917" y="3857438"/>
              <a:ext cx="252000" cy="792000"/>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医療費</a:t>
              </a:r>
              <a:endParaRPr kumimoji="1" lang="ja-JP" altLang="en-US"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73" name="グループ化 72"/>
          <p:cNvGrpSpPr/>
          <p:nvPr/>
        </p:nvGrpSpPr>
        <p:grpSpPr>
          <a:xfrm>
            <a:off x="7613763" y="5080167"/>
            <a:ext cx="818061" cy="725097"/>
            <a:chOff x="329719" y="3483075"/>
            <a:chExt cx="959224" cy="1168688"/>
          </a:xfrm>
        </p:grpSpPr>
        <p:sp>
          <p:nvSpPr>
            <p:cNvPr id="74" name="正方形/長方形 73"/>
            <p:cNvSpPr/>
            <p:nvPr/>
          </p:nvSpPr>
          <p:spPr>
            <a:xfrm>
              <a:off x="329719" y="3483075"/>
              <a:ext cx="959224" cy="1168688"/>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非カウント</a:t>
              </a:r>
              <a:endPar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75" name="直線コネクタ 74"/>
            <p:cNvCxnSpPr>
              <a:stCxn id="74" idx="1"/>
              <a:endCxn id="74" idx="3"/>
            </p:cNvCxnSpPr>
            <p:nvPr/>
          </p:nvCxnSpPr>
          <p:spPr>
            <a:xfrm>
              <a:off x="329719" y="4067420"/>
              <a:ext cx="959224"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76" name="正方形/長方形 75"/>
            <p:cNvSpPr/>
            <p:nvPr/>
          </p:nvSpPr>
          <p:spPr>
            <a:xfrm>
              <a:off x="683331" y="4212404"/>
              <a:ext cx="252000" cy="439359"/>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77" name="グループ化 76"/>
          <p:cNvGrpSpPr/>
          <p:nvPr/>
        </p:nvGrpSpPr>
        <p:grpSpPr>
          <a:xfrm>
            <a:off x="8470982" y="5081410"/>
            <a:ext cx="736726" cy="475960"/>
            <a:chOff x="7616915" y="8826215"/>
            <a:chExt cx="875355" cy="461665"/>
          </a:xfrm>
        </p:grpSpPr>
        <p:sp>
          <p:nvSpPr>
            <p:cNvPr id="78" name="テキスト ボックス 77"/>
            <p:cNvSpPr txBox="1"/>
            <p:nvPr/>
          </p:nvSpPr>
          <p:spPr>
            <a:xfrm>
              <a:off x="7616915" y="8826215"/>
              <a:ext cx="875355" cy="461665"/>
            </a:xfrm>
            <a:prstGeom prst="rect">
              <a:avLst/>
            </a:prstGeom>
            <a:solidFill>
              <a:schemeClr val="bg1"/>
            </a:solid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高額療養費</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算定基準額</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79" name="直線コネクタ 78"/>
            <p:cNvCxnSpPr/>
            <p:nvPr/>
          </p:nvCxnSpPr>
          <p:spPr>
            <a:xfrm flipV="1">
              <a:off x="7718199" y="9181769"/>
              <a:ext cx="626261" cy="1095"/>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grpSp>
      <p:sp>
        <p:nvSpPr>
          <p:cNvPr id="80" name="タイトル 1"/>
          <p:cNvSpPr txBox="1">
            <a:spLocks/>
          </p:cNvSpPr>
          <p:nvPr/>
        </p:nvSpPr>
        <p:spPr>
          <a:xfrm>
            <a:off x="7086618" y="2420188"/>
            <a:ext cx="2218466" cy="614896"/>
          </a:xfrm>
          <a:prstGeom prst="rect">
            <a:avLst/>
          </a:prstGeom>
          <a:noFill/>
          <a:ln>
            <a:solidFill>
              <a:schemeClr val="tx1"/>
            </a:solidFill>
            <a:prstDash val="dash"/>
          </a:ln>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marR="0" lvl="0" indent="-180975" algn="l" defTabSz="457200" rtl="0" eaLnBrk="1" fontAlgn="auto" latinLnBrk="0" hangingPunct="1">
              <a:lnSpc>
                <a:spcPct val="100000"/>
              </a:lnSpc>
              <a:spcBef>
                <a:spcPct val="0"/>
              </a:spcBef>
              <a:spcAft>
                <a:spcPts val="0"/>
              </a:spcAft>
              <a:buClrTx/>
              <a:buSzTx/>
              <a:buFontTx/>
              <a:buNone/>
              <a:tabLst/>
              <a:defRPr/>
            </a:pPr>
            <a:r>
              <a:rPr kumimoji="1" lang="en-US" altLang="ja-JP"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２</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：通院の場合は、患者</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は窓口で一部負担金（３割等の金額）を</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支払い、後日</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都道府県に</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償還</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払いの請求</a:t>
            </a:r>
            <a:r>
              <a:rPr kumimoji="1" lang="ja-JP" altLang="en-US" sz="90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を</a:t>
            </a:r>
            <a:r>
              <a:rPr kumimoji="1" lang="ja-JP" altLang="en-US" sz="9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行う。</a:t>
            </a:r>
            <a:endParaRPr kumimoji="1" lang="ja-JP" altLang="en-US" sz="1050" b="0" i="0" u="none" strike="noStrike" kern="1200" cap="all" spc="0" normalizeH="0" baseline="0" noProof="0" dirty="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endParaRPr>
          </a:p>
        </p:txBody>
      </p:sp>
      <p:sp>
        <p:nvSpPr>
          <p:cNvPr id="81" name="タイトル 1"/>
          <p:cNvSpPr txBox="1">
            <a:spLocks/>
          </p:cNvSpPr>
          <p:nvPr/>
        </p:nvSpPr>
        <p:spPr>
          <a:xfrm>
            <a:off x="576561" y="3310166"/>
            <a:ext cx="1619283" cy="552734"/>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marR="0" lvl="0" indent="-180975" algn="l" defTabSz="457200" rtl="0" eaLnBrk="1" fontAlgn="auto" latinLnBrk="0" hangingPunct="1">
              <a:lnSpc>
                <a:spcPct val="100000"/>
              </a:lnSpc>
              <a:spcBef>
                <a:spcPct val="0"/>
              </a:spcBef>
              <a:spcAft>
                <a:spcPts val="0"/>
              </a:spcAft>
              <a:buClrTx/>
              <a:buSzTx/>
              <a:buFontTx/>
              <a:buNone/>
              <a:tabLst/>
              <a:defRPr/>
            </a:pPr>
            <a:r>
              <a:rPr kumimoji="1" lang="ja-JP" altLang="en-US"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rPr>
              <a:t>①都道府県が作成したリーフレットを患者に配布し、事業を紹介</a:t>
            </a:r>
            <a:endParaRPr kumimoji="1" lang="en-US" altLang="ja-JP" sz="1100" b="0" i="0" u="none" strike="noStrike" kern="1200" cap="all" spc="0" normalizeH="0" baseline="0" noProof="0" dirty="0" smtClean="0">
              <a:ln w="3175" cmpd="sng">
                <a:noFill/>
              </a:ln>
              <a:solidFill>
                <a:prstClr val="white">
                  <a:lumMod val="10000"/>
                </a:prstClr>
              </a:solidFill>
              <a:effectLst/>
              <a:uLnTx/>
              <a:uFillTx/>
              <a:latin typeface="メイリオ" panose="020B0604030504040204" pitchFamily="50" charset="-128"/>
              <a:ea typeface="メイリオ" panose="020B0604030504040204" pitchFamily="50" charset="-128"/>
              <a:cs typeface="+mj-cs"/>
            </a:endParaRPr>
          </a:p>
        </p:txBody>
      </p:sp>
    </p:spTree>
    <p:extLst>
      <p:ext uri="{BB962C8B-B14F-4D97-AF65-F5344CB8AC3E}">
        <p14:creationId xmlns:p14="http://schemas.microsoft.com/office/powerpoint/2010/main" val="3950273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659378" y="2603069"/>
            <a:ext cx="9157196" cy="2414880"/>
          </a:xfrm>
          <a:prstGeom prst="rect">
            <a:avLst/>
          </a:prstGeom>
        </p:spPr>
      </p:pic>
      <p:sp>
        <p:nvSpPr>
          <p:cNvPr id="2" name="正方形/長方形 1"/>
          <p:cNvSpPr/>
          <p:nvPr/>
        </p:nvSpPr>
        <p:spPr>
          <a:xfrm>
            <a:off x="0" y="0"/>
            <a:ext cx="9777536" cy="523220"/>
          </a:xfrm>
          <a:prstGeom prst="rect">
            <a:avLst/>
          </a:prstGeom>
          <a:noFill/>
        </p:spPr>
        <p:txBody>
          <a:bodyPr wrap="square" lIns="91440" tIns="45720" rIns="91440" bIns="45720">
            <a:spAutoFit/>
          </a:bodyPr>
          <a:lstStyle/>
          <a:p>
            <a:r>
              <a:rPr lang="ja-JP" altLang="en-US" sz="2800" b="1" dirty="0">
                <a:ln w="12700" cmpd="sng">
                  <a:solidFill>
                    <a:schemeClr val="accent4"/>
                  </a:solidFill>
                  <a:prstDash val="solid"/>
                </a:ln>
                <a:solidFill>
                  <a:srgbClr val="FF0000"/>
                </a:solidFill>
              </a:rPr>
              <a:t>４</a:t>
            </a:r>
            <a:r>
              <a:rPr lang="en-US" altLang="ja-JP" sz="2800" b="1" dirty="0" smtClean="0">
                <a:ln w="12700" cmpd="sng">
                  <a:solidFill>
                    <a:schemeClr val="accent4"/>
                  </a:solidFill>
                  <a:prstDash val="solid"/>
                </a:ln>
                <a:solidFill>
                  <a:srgbClr val="FF0000"/>
                </a:solidFill>
              </a:rPr>
              <a:t>.</a:t>
            </a:r>
            <a:r>
              <a:rPr lang="ja-JP" altLang="en-US" sz="2800" b="1" dirty="0">
                <a:ln w="12700" cmpd="sng">
                  <a:solidFill>
                    <a:schemeClr val="accent4"/>
                  </a:solidFill>
                  <a:prstDash val="solid"/>
                </a:ln>
                <a:solidFill>
                  <a:srgbClr val="FF0000"/>
                </a:solidFill>
              </a:rPr>
              <a:t>医療</a:t>
            </a:r>
            <a:r>
              <a:rPr lang="ja-JP" altLang="en-US" sz="2800" b="1" dirty="0" smtClean="0">
                <a:ln w="12700" cmpd="sng">
                  <a:solidFill>
                    <a:schemeClr val="accent4"/>
                  </a:solidFill>
                  <a:prstDash val="solid"/>
                </a:ln>
                <a:solidFill>
                  <a:srgbClr val="FF0000"/>
                </a:solidFill>
              </a:rPr>
              <a:t>記録票とは</a:t>
            </a:r>
            <a:endParaRPr lang="ja-JP" altLang="en-US" sz="2600" b="1" dirty="0">
              <a:ln w="12700" cmpd="sng">
                <a:solidFill>
                  <a:schemeClr val="accent4"/>
                </a:solidFill>
                <a:prstDash val="solid"/>
              </a:ln>
              <a:solidFill>
                <a:srgbClr val="FF0000"/>
              </a:solidFill>
            </a:endParaRPr>
          </a:p>
        </p:txBody>
      </p:sp>
      <p:sp>
        <p:nvSpPr>
          <p:cNvPr id="83" name="テキスト ボックス 82"/>
          <p:cNvSpPr txBox="1"/>
          <p:nvPr/>
        </p:nvSpPr>
        <p:spPr>
          <a:xfrm>
            <a:off x="200472" y="464408"/>
            <a:ext cx="9633520" cy="738664"/>
          </a:xfrm>
          <a:prstGeom prst="rect">
            <a:avLst/>
          </a:prstGeom>
          <a:noFill/>
        </p:spPr>
        <p:txBody>
          <a:bodyPr wrap="square" rtlCol="0">
            <a:spAutoFit/>
          </a:bodyPr>
          <a:lstStyle/>
          <a:p>
            <a:r>
              <a:rPr lang="ja-JP" altLang="en-US" sz="1400" dirty="0">
                <a:solidFill>
                  <a:schemeClr val="bg1">
                    <a:lumMod val="10000"/>
                  </a:schemeClr>
                </a:solidFill>
                <a:latin typeface="HGP創英角ｺﾞｼｯｸUB" panose="020B0900000000000000" pitchFamily="50" charset="-128"/>
                <a:ea typeface="HGP創英角ｺﾞｼｯｸUB" panose="020B0900000000000000" pitchFamily="50" charset="-128"/>
              </a:rPr>
              <a:t>医療</a:t>
            </a:r>
            <a:r>
              <a:rPr kumimoji="1" lang="ja-JP" altLang="en-US"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記録票は、肝がんや重度肝硬変の患者さ</a:t>
            </a:r>
            <a:r>
              <a:rPr kumimoji="1" lang="ja-JP" altLang="en-US" sz="1400" dirty="0">
                <a:solidFill>
                  <a:schemeClr val="bg1">
                    <a:lumMod val="10000"/>
                  </a:schemeClr>
                </a:solidFill>
                <a:latin typeface="HGP創英角ｺﾞｼｯｸUB" panose="020B0900000000000000" pitchFamily="50" charset="-128"/>
                <a:ea typeface="HGP創英角ｺﾞｼｯｸUB" panose="020B0900000000000000" pitchFamily="50" charset="-128"/>
              </a:rPr>
              <a:t>ん</a:t>
            </a:r>
            <a:r>
              <a:rPr kumimoji="1" lang="ja-JP" altLang="en-US"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の入院又は通院の履歴を示すもので、医療機関に記載してもらうことができます。</a:t>
            </a:r>
            <a:endParaRPr kumimoji="1" lang="en-US" altLang="ja-JP"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r>
              <a:rPr kumimoji="1" lang="ja-JP" altLang="en-US"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患者さんが参加者証の申請をするときなどに必要な書類です。</a:t>
            </a:r>
            <a:endParaRPr kumimoji="1" lang="en-US" altLang="ja-JP"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r>
              <a:rPr kumimoji="1" lang="ja-JP" altLang="en-US"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下記以外の記載例は都道府県担当課にお尋ねいただくか</a:t>
            </a:r>
            <a:r>
              <a:rPr lang="ja-JP" altLang="en-US"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、医療記録票の記載例</a:t>
            </a:r>
            <a:r>
              <a:rPr kumimoji="1" lang="ja-JP" altLang="en-US" sz="14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を参照してください。</a:t>
            </a:r>
            <a:endParaRPr kumimoji="1" lang="ja-JP" altLang="en-US" sz="1400" dirty="0">
              <a:solidFill>
                <a:schemeClr val="bg1">
                  <a:lumMod val="10000"/>
                </a:schemeClr>
              </a:solidFill>
              <a:latin typeface="HGP創英角ｺﾞｼｯｸUB" panose="020B0900000000000000" pitchFamily="50" charset="-128"/>
              <a:ea typeface="HGP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solidFill>
                  <a:schemeClr val="tx1"/>
                </a:solidFill>
              </a:rPr>
              <a:pPr/>
              <a:t>5</a:t>
            </a:fld>
            <a:endParaRPr kumimoji="1" lang="ja-JP" altLang="en-US" dirty="0">
              <a:solidFill>
                <a:schemeClr val="tx1"/>
              </a:solidFill>
            </a:endParaRPr>
          </a:p>
        </p:txBody>
      </p:sp>
      <p:sp>
        <p:nvSpPr>
          <p:cNvPr id="27" name="テキスト ボックス 26"/>
          <p:cNvSpPr txBox="1"/>
          <p:nvPr/>
        </p:nvSpPr>
        <p:spPr>
          <a:xfrm>
            <a:off x="8785" y="4515732"/>
            <a:ext cx="623735" cy="600164"/>
          </a:xfrm>
          <a:prstGeom prst="rect">
            <a:avLst/>
          </a:prstGeom>
          <a:gradFill flip="none" rotWithShape="1">
            <a:gsLst>
              <a:gs pos="0">
                <a:schemeClr val="accent6">
                  <a:lumMod val="60000"/>
                  <a:lumOff val="40000"/>
                </a:schemeClr>
              </a:gs>
              <a:gs pos="50000">
                <a:schemeClr val="accent6">
                  <a:lumMod val="40000"/>
                  <a:lumOff val="60000"/>
                </a:schemeClr>
              </a:gs>
              <a:gs pos="100000">
                <a:schemeClr val="accent6">
                  <a:lumMod val="20000"/>
                  <a:lumOff val="80000"/>
                </a:schemeClr>
              </a:gs>
            </a:gsLst>
            <a:path path="circle">
              <a:fillToRect r="100000" b="100000"/>
            </a:path>
            <a:tileRect l="-100000" t="-100000"/>
          </a:gradFill>
          <a:ln>
            <a:solidFill>
              <a:srgbClr val="000000"/>
            </a:solidFill>
          </a:ln>
        </p:spPr>
        <p:txBody>
          <a:bodyPr wrap="square" rtlCol="0">
            <a:spAutoFit/>
          </a:bodyPr>
          <a:lstStyle/>
          <a:p>
            <a:r>
              <a:rPr kumimoji="1" lang="ja-JP" altLang="en-US" sz="1100" b="1" dirty="0" smtClean="0">
                <a:solidFill>
                  <a:schemeClr val="bg1">
                    <a:lumMod val="10000"/>
                  </a:schemeClr>
                </a:solidFill>
                <a:latin typeface="HG丸ｺﾞｼｯｸM-PRO" panose="020F0600000000000000" pitchFamily="50" charset="-128"/>
                <a:ea typeface="HG丸ｺﾞｼｯｸM-PRO" panose="020F0600000000000000" pitchFamily="50" charset="-128"/>
              </a:rPr>
              <a:t>入院の場合の記載例</a:t>
            </a:r>
            <a:endParaRPr kumimoji="1" lang="ja-JP" altLang="en-US" sz="1100" b="1" dirty="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8785" y="3907080"/>
            <a:ext cx="623735" cy="600164"/>
          </a:xfrm>
          <a:prstGeom prst="rect">
            <a:avLst/>
          </a:prstGeom>
          <a:gradFill flip="none" rotWithShape="1">
            <a:gsLst>
              <a:gs pos="0">
                <a:srgbClr val="FFFF00"/>
              </a:gs>
              <a:gs pos="50000">
                <a:srgbClr val="FFFF00">
                  <a:tint val="44500"/>
                  <a:satMod val="160000"/>
                </a:srgbClr>
              </a:gs>
              <a:gs pos="100000">
                <a:srgbClr val="FFFF00">
                  <a:tint val="23500"/>
                  <a:satMod val="160000"/>
                </a:srgbClr>
              </a:gs>
            </a:gsLst>
            <a:path path="circle">
              <a:fillToRect r="100000" b="100000"/>
            </a:path>
            <a:tileRect l="-100000" t="-100000"/>
          </a:gradFill>
          <a:ln>
            <a:solidFill>
              <a:srgbClr val="000000"/>
            </a:solidFill>
          </a:ln>
        </p:spPr>
        <p:txBody>
          <a:bodyPr wrap="square" rtlCol="0">
            <a:spAutoFit/>
          </a:bodyPr>
          <a:lstStyle/>
          <a:p>
            <a:r>
              <a:rPr kumimoji="1" lang="ja-JP" altLang="en-US" sz="1100" b="1" dirty="0" smtClean="0">
                <a:solidFill>
                  <a:schemeClr val="bg1">
                    <a:lumMod val="10000"/>
                  </a:schemeClr>
                </a:solidFill>
                <a:latin typeface="HG丸ｺﾞｼｯｸM-PRO" panose="020F0600000000000000" pitchFamily="50" charset="-128"/>
                <a:ea typeface="HG丸ｺﾞｼｯｸM-PRO" panose="020F0600000000000000" pitchFamily="50" charset="-128"/>
              </a:rPr>
              <a:t>通院の場合の記載例</a:t>
            </a:r>
            <a:endParaRPr kumimoji="1" lang="ja-JP" altLang="en-US" sz="1100" b="1" dirty="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4304928" y="4235697"/>
            <a:ext cx="504056" cy="560070"/>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7" name="角丸四角形 36"/>
          <p:cNvSpPr/>
          <p:nvPr/>
        </p:nvSpPr>
        <p:spPr>
          <a:xfrm>
            <a:off x="3584848" y="4185400"/>
            <a:ext cx="216024" cy="683760"/>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45" name="角丸四角形吹き出し 44"/>
          <p:cNvSpPr/>
          <p:nvPr/>
        </p:nvSpPr>
        <p:spPr>
          <a:xfrm>
            <a:off x="8193360" y="2225695"/>
            <a:ext cx="1640632" cy="587561"/>
          </a:xfrm>
          <a:prstGeom prst="wedgeRoundRectCallout">
            <a:avLst>
              <a:gd name="adj1" fmla="val 32332"/>
              <a:gd name="adj2" fmla="val 296893"/>
              <a:gd name="adj3" fmla="val 16667"/>
            </a:avLst>
          </a:prstGeom>
          <a:solidFill>
            <a:srgbClr val="FFFF00"/>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46" name="角丸四角形吹き出し 45"/>
          <p:cNvSpPr/>
          <p:nvPr/>
        </p:nvSpPr>
        <p:spPr>
          <a:xfrm>
            <a:off x="8047347" y="5395885"/>
            <a:ext cx="1730188" cy="1096990"/>
          </a:xfrm>
          <a:prstGeom prst="wedgeRoundRectCallout">
            <a:avLst>
              <a:gd name="adj1" fmla="val 27844"/>
              <a:gd name="adj2" fmla="val -103354"/>
              <a:gd name="adj3" fmla="val 16667"/>
            </a:avLst>
          </a:prstGeom>
          <a:solidFill>
            <a:schemeClr val="accent6">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現物給付とした場合は、</a:t>
            </a:r>
            <a:r>
              <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rPr>
              <a:t>10,000</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円と記載します。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47" name="角丸四角形吹き出し 46"/>
          <p:cNvSpPr/>
          <p:nvPr/>
        </p:nvSpPr>
        <p:spPr>
          <a:xfrm>
            <a:off x="200471" y="1263577"/>
            <a:ext cx="1240139" cy="587561"/>
          </a:xfrm>
          <a:prstGeom prst="wedgeRoundRectCallout">
            <a:avLst>
              <a:gd name="adj1" fmla="val -5504"/>
              <a:gd name="adj2" fmla="val 452519"/>
              <a:gd name="adj3" fmla="val 16667"/>
            </a:avLst>
          </a:prstGeom>
          <a:solidFill>
            <a:srgbClr val="FFFF00"/>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通院日を記載します。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48" name="角丸四角形吹き出し 47"/>
          <p:cNvSpPr/>
          <p:nvPr/>
        </p:nvSpPr>
        <p:spPr>
          <a:xfrm>
            <a:off x="200471" y="5667884"/>
            <a:ext cx="1240139" cy="587561"/>
          </a:xfrm>
          <a:prstGeom prst="wedgeRoundRectCallout">
            <a:avLst>
              <a:gd name="adj1" fmla="val 11250"/>
              <a:gd name="adj2" fmla="val -203754"/>
              <a:gd name="adj3" fmla="val 16667"/>
            </a:avLst>
          </a:prstGeom>
          <a:solidFill>
            <a:schemeClr val="accent6">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入院日と退院日を記載します。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49" name="角丸四角形吹き出し 48"/>
          <p:cNvSpPr/>
          <p:nvPr/>
        </p:nvSpPr>
        <p:spPr>
          <a:xfrm>
            <a:off x="3440831" y="5650318"/>
            <a:ext cx="1628137" cy="793668"/>
          </a:xfrm>
          <a:prstGeom prst="wedgeRoundRectCallout">
            <a:avLst>
              <a:gd name="adj1" fmla="val 9728"/>
              <a:gd name="adj2" fmla="val -164137"/>
              <a:gd name="adj3" fmla="val 16667"/>
            </a:avLst>
          </a:prstGeom>
          <a:solidFill>
            <a:schemeClr val="bg1"/>
          </a:solidFill>
          <a:ln w="19050">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本事業の対象となる医療費</a:t>
            </a:r>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（１０割）</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50" name="角丸四角形吹き出し 49"/>
          <p:cNvSpPr/>
          <p:nvPr/>
        </p:nvSpPr>
        <p:spPr>
          <a:xfrm>
            <a:off x="1985200" y="5650318"/>
            <a:ext cx="1401011" cy="793668"/>
          </a:xfrm>
          <a:prstGeom prst="wedgeRoundRectCallout">
            <a:avLst>
              <a:gd name="adj1" fmla="val 66991"/>
              <a:gd name="adj2" fmla="val -183701"/>
              <a:gd name="adj3" fmla="val 16667"/>
            </a:avLst>
          </a:prstGeom>
          <a:solidFill>
            <a:schemeClr val="bg1"/>
          </a:solidFill>
          <a:ln w="19050">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分子標的薬に係る治療の場合、○印を記載します。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51" name="角丸四角形吹き出し 50"/>
          <p:cNvSpPr/>
          <p:nvPr/>
        </p:nvSpPr>
        <p:spPr>
          <a:xfrm>
            <a:off x="5197433" y="5392930"/>
            <a:ext cx="907696" cy="1109037"/>
          </a:xfrm>
          <a:prstGeom prst="wedgeRoundRectCallout">
            <a:avLst>
              <a:gd name="adj1" fmla="val -41065"/>
              <a:gd name="adj2" fmla="val -103329"/>
              <a:gd name="adj3" fmla="val 16667"/>
            </a:avLst>
          </a:prstGeom>
          <a:solidFill>
            <a:schemeClr val="accent6">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患者の自己負担額（３割等）を記載します。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52" name="角丸四角形吹き出し 51"/>
          <p:cNvSpPr/>
          <p:nvPr/>
        </p:nvSpPr>
        <p:spPr>
          <a:xfrm>
            <a:off x="6177136" y="5392930"/>
            <a:ext cx="1798203" cy="1096991"/>
          </a:xfrm>
          <a:prstGeom prst="wedgeRoundRectCallout">
            <a:avLst>
              <a:gd name="adj1" fmla="val -30810"/>
              <a:gd name="adj2" fmla="val -104389"/>
              <a:gd name="adj3" fmla="val 16667"/>
            </a:avLst>
          </a:prstGeom>
          <a:solidFill>
            <a:schemeClr val="accent6">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１つの医療機関の患者の自己負担額の合計が高額療養費算定基準額超える場合は○印を記載します。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54" name="角丸四角形吹き出し 53"/>
          <p:cNvSpPr/>
          <p:nvPr/>
        </p:nvSpPr>
        <p:spPr>
          <a:xfrm>
            <a:off x="1501807" y="1268359"/>
            <a:ext cx="1795010" cy="1258650"/>
          </a:xfrm>
          <a:prstGeom prst="wedgeRoundRectCallout">
            <a:avLst>
              <a:gd name="adj1" fmla="val 88958"/>
              <a:gd name="adj2" fmla="val 191665"/>
              <a:gd name="adj3" fmla="val 16667"/>
            </a:avLst>
          </a:prstGeom>
          <a:solidFill>
            <a:srgbClr val="FFFF00"/>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ja-JP" altLang="en-US" sz="1100" dirty="0">
                <a:solidFill>
                  <a:schemeClr val="dk1"/>
                </a:solidFill>
                <a:latin typeface="HG丸ｺﾞｼｯｸM-PRO" panose="020F0600000000000000" pitchFamily="50" charset="-128"/>
                <a:ea typeface="HG丸ｺﾞｼｯｸM-PRO" panose="020F0600000000000000" pitchFamily="50" charset="-128"/>
              </a:rPr>
              <a:t>肝がんの治療を行う上で無関係と医師が判断する医薬品を１枚の処方箋で同時に処方するような場合に</a:t>
            </a:r>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は○</a:t>
            </a:r>
            <a:r>
              <a:rPr lang="ja-JP" altLang="en-US" sz="1100" dirty="0">
                <a:solidFill>
                  <a:schemeClr val="dk1"/>
                </a:solidFill>
                <a:latin typeface="HG丸ｺﾞｼｯｸM-PRO" panose="020F0600000000000000" pitchFamily="50" charset="-128"/>
                <a:ea typeface="HG丸ｺﾞｼｯｸM-PRO" panose="020F0600000000000000" pitchFamily="50" charset="-128"/>
              </a:rPr>
              <a:t>印</a:t>
            </a:r>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を記載します。</a:t>
            </a:r>
            <a:endParaRPr lang="ja-JP" altLang="en-US" sz="1100" dirty="0">
              <a:solidFill>
                <a:schemeClr val="dk1"/>
              </a:solidFill>
              <a:latin typeface="HG丸ｺﾞｼｯｸM-PRO" panose="020F0600000000000000" pitchFamily="50" charset="-128"/>
              <a:ea typeface="HG丸ｺﾞｼｯｸM-PRO" panose="020F0600000000000000" pitchFamily="50" charset="-128"/>
            </a:endParaRPr>
          </a:p>
        </p:txBody>
      </p:sp>
      <p:sp>
        <p:nvSpPr>
          <p:cNvPr id="55" name="角丸四角形吹き出し 54"/>
          <p:cNvSpPr/>
          <p:nvPr/>
        </p:nvSpPr>
        <p:spPr>
          <a:xfrm>
            <a:off x="4762811" y="1265476"/>
            <a:ext cx="823149" cy="1345464"/>
          </a:xfrm>
          <a:prstGeom prst="wedgeRoundRectCallout">
            <a:avLst>
              <a:gd name="adj1" fmla="val 203577"/>
              <a:gd name="adj2" fmla="val 176840"/>
              <a:gd name="adj3" fmla="val 16667"/>
            </a:avLst>
          </a:prstGeom>
          <a:solidFill>
            <a:srgbClr val="FFFF00"/>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ja-JP" altLang="en-US" sz="1100" dirty="0">
                <a:solidFill>
                  <a:schemeClr val="dk1"/>
                </a:solidFill>
                <a:latin typeface="HG丸ｺﾞｼｯｸM-PRO" panose="020F0600000000000000" pitchFamily="50" charset="-128"/>
                <a:ea typeface="HG丸ｺﾞｼｯｸM-PRO" panose="020F0600000000000000" pitchFamily="50" charset="-128"/>
              </a:rPr>
              <a:t>患者の自己負担額（３割等）を記載します。</a:t>
            </a:r>
          </a:p>
        </p:txBody>
      </p:sp>
      <p:sp>
        <p:nvSpPr>
          <p:cNvPr id="56" name="角丸四角形吹き出し 55"/>
          <p:cNvSpPr/>
          <p:nvPr/>
        </p:nvSpPr>
        <p:spPr>
          <a:xfrm>
            <a:off x="6887346" y="1263576"/>
            <a:ext cx="2858488" cy="906940"/>
          </a:xfrm>
          <a:prstGeom prst="wedgeRoundRectCallout">
            <a:avLst>
              <a:gd name="adj1" fmla="val -2529"/>
              <a:gd name="adj2" fmla="val 283199"/>
              <a:gd name="adj3" fmla="val 16667"/>
            </a:avLst>
          </a:prstGeom>
          <a:solidFill>
            <a:srgbClr val="FFFF00"/>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「通院</a:t>
            </a:r>
            <a:r>
              <a:rPr lang="ja-JP" altLang="en-US" sz="1100" dirty="0">
                <a:solidFill>
                  <a:schemeClr val="dk1"/>
                </a:solidFill>
                <a:latin typeface="HG丸ｺﾞｼｯｸM-PRO" panose="020F0600000000000000" pitchFamily="50" charset="-128"/>
                <a:ea typeface="HG丸ｺﾞｼｯｸM-PRO" panose="020F0600000000000000" pitchFamily="50" charset="-128"/>
              </a:rPr>
              <a:t>（保険薬局含む）</a:t>
            </a:r>
            <a:r>
              <a:rPr lang="en-US" altLang="ja-JP" sz="1100" dirty="0">
                <a:solidFill>
                  <a:schemeClr val="dk1"/>
                </a:solidFill>
                <a:latin typeface="HG丸ｺﾞｼｯｸM-PRO" panose="020F0600000000000000" pitchFamily="50" charset="-128"/>
                <a:ea typeface="HG丸ｺﾞｼｯｸM-PRO" panose="020F0600000000000000" pitchFamily="50" charset="-128"/>
              </a:rPr>
              <a:t>【</a:t>
            </a:r>
            <a:r>
              <a:rPr lang="ja-JP" altLang="en-US" sz="1100" dirty="0">
                <a:solidFill>
                  <a:schemeClr val="dk1"/>
                </a:solidFill>
                <a:latin typeface="HG丸ｺﾞｼｯｸM-PRO" panose="020F0600000000000000" pitchFamily="50" charset="-128"/>
                <a:ea typeface="HG丸ｺﾞｼｯｸM-PRO" panose="020F0600000000000000" pitchFamily="50" charset="-128"/>
              </a:rPr>
              <a:t>償還払い</a:t>
            </a:r>
            <a:r>
              <a:rPr lang="en-US" altLang="ja-JP" sz="1100" dirty="0" smtClean="0">
                <a:solidFill>
                  <a:schemeClr val="dk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」の❷欄の月間累計を</a:t>
            </a:r>
            <a:r>
              <a:rPr lang="ja-JP" altLang="en-US" sz="1100" dirty="0">
                <a:solidFill>
                  <a:schemeClr val="dk1"/>
                </a:solidFill>
                <a:latin typeface="HG丸ｺﾞｼｯｸM-PRO" panose="020F0600000000000000" pitchFamily="50" charset="-128"/>
                <a:ea typeface="HG丸ｺﾞｼｯｸM-PRO" panose="020F0600000000000000" pitchFamily="50" charset="-128"/>
              </a:rPr>
              <a:t>記載します</a:t>
            </a:r>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a:t>
            </a:r>
            <a:endParaRPr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月間累計</a:t>
            </a:r>
            <a:r>
              <a:rPr lang="ja-JP" altLang="en-US" sz="1100" dirty="0">
                <a:solidFill>
                  <a:schemeClr val="dk1"/>
                </a:solidFill>
                <a:latin typeface="HG丸ｺﾞｼｯｸM-PRO" panose="020F0600000000000000" pitchFamily="50" charset="-128"/>
                <a:ea typeface="HG丸ｺﾞｼｯｸM-PRO" panose="020F0600000000000000" pitchFamily="50" charset="-128"/>
              </a:rPr>
              <a:t>額</a:t>
            </a:r>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が高額療養費算定基準額を超える場合は、❹欄に○印を記載します。</a:t>
            </a:r>
            <a:endParaRPr lang="ja-JP" altLang="en-US" sz="1100" dirty="0">
              <a:solidFill>
                <a:schemeClr val="dk1"/>
              </a:solidFill>
              <a:latin typeface="HG丸ｺﾞｼｯｸM-PRO" panose="020F0600000000000000" pitchFamily="50" charset="-128"/>
              <a:ea typeface="HG丸ｺﾞｼｯｸM-PRO" panose="020F0600000000000000" pitchFamily="50" charset="-128"/>
            </a:endParaRPr>
          </a:p>
        </p:txBody>
      </p:sp>
      <p:sp>
        <p:nvSpPr>
          <p:cNvPr id="57" name="角丸四角形吹き出し 56"/>
          <p:cNvSpPr/>
          <p:nvPr/>
        </p:nvSpPr>
        <p:spPr>
          <a:xfrm>
            <a:off x="3357996" y="1263576"/>
            <a:ext cx="1343636" cy="1373336"/>
          </a:xfrm>
          <a:prstGeom prst="wedgeRoundRectCallout">
            <a:avLst>
              <a:gd name="adj1" fmla="val 104514"/>
              <a:gd name="adj2" fmla="val 77448"/>
              <a:gd name="adj3" fmla="val 16667"/>
            </a:avLst>
          </a:prstGeom>
          <a:solidFill>
            <a:srgbClr val="FFFF00"/>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a:t>
            </a:r>
            <a:r>
              <a:rPr lang="ja-JP" altLang="en-US" sz="1100" dirty="0">
                <a:solidFill>
                  <a:schemeClr val="dk1"/>
                </a:solidFill>
                <a:latin typeface="HG丸ｺﾞｼｯｸM-PRO" panose="020F0600000000000000" pitchFamily="50" charset="-128"/>
                <a:ea typeface="HG丸ｺﾞｼｯｸM-PRO" panose="020F0600000000000000" pitchFamily="50" charset="-128"/>
              </a:rPr>
              <a:t>通院（保険薬局含む）</a:t>
            </a:r>
            <a:r>
              <a:rPr lang="en-US" altLang="ja-JP" sz="1100" dirty="0">
                <a:solidFill>
                  <a:schemeClr val="dk1"/>
                </a:solidFill>
                <a:latin typeface="HG丸ｺﾞｼｯｸM-PRO" panose="020F0600000000000000" pitchFamily="50" charset="-128"/>
                <a:ea typeface="HG丸ｺﾞｼｯｸM-PRO" panose="020F0600000000000000" pitchFamily="50" charset="-128"/>
              </a:rPr>
              <a:t>【</a:t>
            </a:r>
            <a:r>
              <a:rPr lang="ja-JP" altLang="en-US" sz="1100" dirty="0">
                <a:solidFill>
                  <a:schemeClr val="dk1"/>
                </a:solidFill>
                <a:latin typeface="HG丸ｺﾞｼｯｸM-PRO" panose="020F0600000000000000" pitchFamily="50" charset="-128"/>
                <a:ea typeface="HG丸ｺﾞｼｯｸM-PRO" panose="020F0600000000000000" pitchFamily="50" charset="-128"/>
              </a:rPr>
              <a:t>償還払い</a:t>
            </a:r>
            <a:r>
              <a:rPr lang="en-US" altLang="ja-JP" sz="1100" dirty="0" smtClean="0">
                <a:solidFill>
                  <a:schemeClr val="dk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」の❹欄</a:t>
            </a:r>
            <a:r>
              <a:rPr lang="ja-JP" altLang="en-US" sz="1100" dirty="0">
                <a:solidFill>
                  <a:schemeClr val="dk1"/>
                </a:solidFill>
                <a:latin typeface="HG丸ｺﾞｼｯｸM-PRO" panose="020F0600000000000000" pitchFamily="50" charset="-128"/>
                <a:ea typeface="HG丸ｺﾞｼｯｸM-PRO" panose="020F0600000000000000" pitchFamily="50" charset="-128"/>
              </a:rPr>
              <a:t>に○印を記載する場合は</a:t>
            </a:r>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「△外」等を</a:t>
            </a:r>
            <a:r>
              <a:rPr lang="ja-JP" altLang="en-US" sz="1100" dirty="0">
                <a:solidFill>
                  <a:schemeClr val="dk1"/>
                </a:solidFill>
                <a:latin typeface="HG丸ｺﾞｼｯｸM-PRO" panose="020F0600000000000000" pitchFamily="50" charset="-128"/>
                <a:ea typeface="HG丸ｺﾞｼｯｸM-PRO" panose="020F0600000000000000" pitchFamily="50" charset="-128"/>
              </a:rPr>
              <a:t>記載します。</a:t>
            </a:r>
            <a:endParaRPr lang="en-US" altLang="ja-JP" sz="1100" dirty="0">
              <a:solidFill>
                <a:schemeClr val="dk1"/>
              </a:solidFill>
              <a:latin typeface="HG丸ｺﾞｼｯｸM-PRO" panose="020F0600000000000000" pitchFamily="50" charset="-128"/>
              <a:ea typeface="HG丸ｺﾞｼｯｸM-PRO" panose="020F0600000000000000" pitchFamily="50" charset="-128"/>
            </a:endParaRPr>
          </a:p>
        </p:txBody>
      </p:sp>
      <p:sp>
        <p:nvSpPr>
          <p:cNvPr id="53" name="角丸四角形吹き出し 52"/>
          <p:cNvSpPr/>
          <p:nvPr/>
        </p:nvSpPr>
        <p:spPr>
          <a:xfrm>
            <a:off x="5658624" y="1268640"/>
            <a:ext cx="1194628" cy="1349831"/>
          </a:xfrm>
          <a:prstGeom prst="wedgeRoundRectCallout">
            <a:avLst>
              <a:gd name="adj1" fmla="val 52086"/>
              <a:gd name="adj2" fmla="val 78962"/>
              <a:gd name="adj3" fmla="val 16667"/>
            </a:avLst>
          </a:prstGeom>
          <a:solidFill>
            <a:schemeClr val="accent6">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a:t>
            </a:r>
            <a:r>
              <a:rPr lang="zh-TW" altLang="en-US" sz="1100" dirty="0" smtClean="0">
                <a:solidFill>
                  <a:schemeClr val="dk1"/>
                </a:solidFill>
                <a:latin typeface="HG丸ｺﾞｼｯｸM-PRO" panose="020F0600000000000000" pitchFamily="50" charset="-128"/>
                <a:ea typeface="HG丸ｺﾞｼｯｸM-PRO" panose="020F0600000000000000" pitchFamily="50" charset="-128"/>
              </a:rPr>
              <a:t>入院</a:t>
            </a:r>
            <a:r>
              <a:rPr lang="en-US" altLang="zh-TW" sz="1100" dirty="0">
                <a:solidFill>
                  <a:schemeClr val="dk1"/>
                </a:solidFill>
                <a:latin typeface="HG丸ｺﾞｼｯｸM-PRO" panose="020F0600000000000000" pitchFamily="50" charset="-128"/>
                <a:ea typeface="HG丸ｺﾞｼｯｸM-PRO" panose="020F0600000000000000" pitchFamily="50" charset="-128"/>
              </a:rPr>
              <a:t>【</a:t>
            </a:r>
            <a:r>
              <a:rPr lang="zh-TW" altLang="en-US" sz="1100" dirty="0">
                <a:solidFill>
                  <a:schemeClr val="dk1"/>
                </a:solidFill>
                <a:latin typeface="HG丸ｺﾞｼｯｸM-PRO" panose="020F0600000000000000" pitchFamily="50" charset="-128"/>
                <a:ea typeface="HG丸ｺﾞｼｯｸM-PRO" panose="020F0600000000000000" pitchFamily="50" charset="-128"/>
              </a:rPr>
              <a:t>現物給付（原則）</a:t>
            </a:r>
            <a:r>
              <a:rPr lang="en-US" altLang="zh-TW" sz="1100" dirty="0" smtClean="0">
                <a:solidFill>
                  <a:schemeClr val="dk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dk1"/>
                </a:solidFill>
                <a:latin typeface="HG丸ｺﾞｼｯｸM-PRO" panose="020F0600000000000000" pitchFamily="50" charset="-128"/>
                <a:ea typeface="HG丸ｺﾞｼｯｸM-PRO" panose="020F0600000000000000" pitchFamily="50" charset="-128"/>
              </a:rPr>
              <a:t>」の❹欄に○印を記載する</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場合は「○入」等を記載します。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87687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277467" y="2103962"/>
            <a:ext cx="9207049" cy="4746557"/>
          </a:xfrm>
          <a:prstGeom prst="rect">
            <a:avLst/>
          </a:prstGeom>
        </p:spPr>
      </p:pic>
      <p:sp>
        <p:nvSpPr>
          <p:cNvPr id="2" name="正方形/長方形 1"/>
          <p:cNvSpPr/>
          <p:nvPr/>
        </p:nvSpPr>
        <p:spPr>
          <a:xfrm>
            <a:off x="0" y="0"/>
            <a:ext cx="5670142" cy="523220"/>
          </a:xfrm>
          <a:prstGeom prst="rect">
            <a:avLst/>
          </a:prstGeom>
          <a:noFill/>
        </p:spPr>
        <p:txBody>
          <a:bodyPr wrap="none" lIns="91440" tIns="45720" rIns="91440" bIns="45720">
            <a:spAutoFit/>
          </a:bodyPr>
          <a:lstStyle/>
          <a:p>
            <a:r>
              <a:rPr lang="ja-JP" altLang="en-US" sz="2800" b="1" dirty="0">
                <a:ln w="12700" cmpd="sng">
                  <a:solidFill>
                    <a:schemeClr val="accent4"/>
                  </a:solidFill>
                  <a:prstDash val="solid"/>
                </a:ln>
                <a:solidFill>
                  <a:srgbClr val="FF0000"/>
                </a:solidFill>
              </a:rPr>
              <a:t>５</a:t>
            </a:r>
            <a:r>
              <a:rPr lang="en-US" altLang="ja-JP" sz="2800" b="1" dirty="0">
                <a:ln w="12700" cmpd="sng">
                  <a:solidFill>
                    <a:schemeClr val="accent4"/>
                  </a:solidFill>
                  <a:prstDash val="solid"/>
                </a:ln>
                <a:solidFill>
                  <a:srgbClr val="FF0000"/>
                </a:solidFill>
              </a:rPr>
              <a:t>.</a:t>
            </a:r>
            <a:r>
              <a:rPr lang="ja-JP" altLang="en-US" sz="2800" b="1" dirty="0">
                <a:ln w="12700" cmpd="sng">
                  <a:solidFill>
                    <a:schemeClr val="accent4"/>
                  </a:solidFill>
                  <a:prstDash val="solid"/>
                </a:ln>
                <a:solidFill>
                  <a:srgbClr val="FF0000"/>
                </a:solidFill>
              </a:rPr>
              <a:t>レセプトの</a:t>
            </a:r>
            <a:r>
              <a:rPr lang="ja-JP" altLang="en-US" sz="2800" b="1" dirty="0" smtClean="0">
                <a:ln w="12700" cmpd="sng">
                  <a:solidFill>
                    <a:schemeClr val="accent4"/>
                  </a:solidFill>
                  <a:prstDash val="solid"/>
                </a:ln>
                <a:solidFill>
                  <a:srgbClr val="FF0000"/>
                </a:solidFill>
              </a:rPr>
              <a:t>記載例（入院の例）</a:t>
            </a:r>
            <a:endParaRPr lang="ja-JP" altLang="en-US" sz="2800" b="1" dirty="0">
              <a:ln w="12700" cmpd="sng">
                <a:solidFill>
                  <a:schemeClr val="accent4"/>
                </a:solidFill>
                <a:prstDash val="solid"/>
              </a:ln>
              <a:solidFill>
                <a:srgbClr val="FF0000"/>
              </a:solidFill>
            </a:endParaRPr>
          </a:p>
        </p:txBody>
      </p:sp>
      <p:sp>
        <p:nvSpPr>
          <p:cNvPr id="5" name="テキスト ボックス 4"/>
          <p:cNvSpPr txBox="1"/>
          <p:nvPr/>
        </p:nvSpPr>
        <p:spPr>
          <a:xfrm>
            <a:off x="277467" y="478413"/>
            <a:ext cx="9457980" cy="646331"/>
          </a:xfrm>
          <a:prstGeom prst="rect">
            <a:avLst/>
          </a:prstGeom>
          <a:noFill/>
        </p:spPr>
        <p:txBody>
          <a:bodyPr wrap="square" rtlCol="0">
            <a:spAutoFit/>
          </a:bodyPr>
          <a:lstStyle/>
          <a:p>
            <a:r>
              <a:rPr kumimoji="1"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　患者さんから参加者証の提示を受けており</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、肝がん・重度肝硬変の入院治療又は肝がんの通院治療に係る医療費</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が過去</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１年間</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で既に２月</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以上高額療養費算定基準額を</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超えていて、入院医療費が高額</a:t>
            </a:r>
            <a:r>
              <a:rPr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療養費算定基準額を</a:t>
            </a:r>
            <a:r>
              <a:rPr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超えた場合</a:t>
            </a:r>
            <a:r>
              <a:rPr kumimoji="1"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は、患者さんの自己負担額を１万円にする現物給付を行います。</a:t>
            </a:r>
            <a:endPar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7" name="円形吹き出し 6"/>
          <p:cNvSpPr/>
          <p:nvPr/>
        </p:nvSpPr>
        <p:spPr>
          <a:xfrm>
            <a:off x="56456" y="3341611"/>
            <a:ext cx="2376264" cy="708375"/>
          </a:xfrm>
          <a:prstGeom prst="wedgeEllipseCallout">
            <a:avLst>
              <a:gd name="adj1" fmla="val 10320"/>
              <a:gd name="adj2" fmla="val -77972"/>
            </a:avLst>
          </a:prstGeom>
          <a:gradFill flip="none" rotWithShape="1">
            <a:gsLst>
              <a:gs pos="0">
                <a:schemeClr val="bg1"/>
              </a:gs>
              <a:gs pos="100000">
                <a:schemeClr val="bg1">
                  <a:lumMod val="85000"/>
                </a:schemeClr>
              </a:gs>
            </a:gsLst>
            <a:path path="circle">
              <a:fillToRect l="50000" t="50000" r="50000" b="50000"/>
            </a:path>
            <a:tileRect/>
          </a:gradFill>
          <a:ln w="19050">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法別番号「</a:t>
            </a:r>
            <a:r>
              <a:rPr kumimoji="1" lang="en-US" altLang="ja-JP"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38</a:t>
            </a: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endParaRPr kumimoji="1"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algn="ctr"/>
            <a:r>
              <a:rPr kumimoji="1"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（肝炎治療特別促進事業と同じ）</a:t>
            </a:r>
            <a:endParaRPr kumimoji="1"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8" name="円形吹き出し 7"/>
          <p:cNvSpPr/>
          <p:nvPr/>
        </p:nvSpPr>
        <p:spPr>
          <a:xfrm>
            <a:off x="3440832" y="2598619"/>
            <a:ext cx="3312368" cy="703050"/>
          </a:xfrm>
          <a:prstGeom prst="wedgeEllipseCallout">
            <a:avLst>
              <a:gd name="adj1" fmla="val -57969"/>
              <a:gd name="adj2" fmla="val 9450"/>
            </a:avLst>
          </a:prstGeom>
          <a:gradFill flip="none" rotWithShape="1">
            <a:gsLst>
              <a:gs pos="0">
                <a:schemeClr val="bg1"/>
              </a:gs>
              <a:gs pos="100000">
                <a:schemeClr val="bg1">
                  <a:lumMod val="85000"/>
                </a:schemeClr>
              </a:gs>
            </a:gsLst>
            <a:path path="circle">
              <a:fillToRect l="50000" t="50000" r="50000" b="50000"/>
            </a:path>
            <a:tileRect/>
          </a:gradFill>
          <a:ln w="19050">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実施機関番号は「</a:t>
            </a:r>
            <a:r>
              <a:rPr kumimoji="1" lang="en-US" altLang="ja-JP"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602</a:t>
            </a: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kumimoji="1"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（肝炎治療特別促進事業は「</a:t>
            </a:r>
            <a:r>
              <a:rPr kumimoji="1"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601</a:t>
            </a:r>
            <a:r>
              <a:rPr kumimoji="1"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」と</a:t>
            </a:r>
            <a:endParaRPr kumimoji="1" lang="en-US" altLang="ja-JP" sz="8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algn="ctr"/>
            <a:r>
              <a:rPr kumimoji="1" lang="ja-JP" altLang="en-US" sz="800" dirty="0" smtClean="0">
                <a:solidFill>
                  <a:schemeClr val="bg1">
                    <a:lumMod val="10000"/>
                  </a:schemeClr>
                </a:solidFill>
                <a:latin typeface="HG丸ｺﾞｼｯｸM-PRO" panose="020F0600000000000000" pitchFamily="50" charset="-128"/>
                <a:ea typeface="HG丸ｺﾞｼｯｸM-PRO" panose="020F0600000000000000" pitchFamily="50" charset="-128"/>
              </a:rPr>
              <a:t>なりますので混同しないでください。）</a:t>
            </a:r>
            <a:endParaRPr kumimoji="1"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9" name="円形吹き出し 8"/>
          <p:cNvSpPr/>
          <p:nvPr/>
        </p:nvSpPr>
        <p:spPr>
          <a:xfrm>
            <a:off x="4016896" y="3695798"/>
            <a:ext cx="2448272" cy="703050"/>
          </a:xfrm>
          <a:prstGeom prst="wedgeEllipseCallout">
            <a:avLst>
              <a:gd name="adj1" fmla="val -61140"/>
              <a:gd name="adj2" fmla="val 13131"/>
            </a:avLst>
          </a:prstGeom>
          <a:gradFill flip="none" rotWithShape="1">
            <a:gsLst>
              <a:gs pos="0">
                <a:schemeClr val="bg1"/>
              </a:gs>
              <a:gs pos="100000">
                <a:schemeClr val="bg1">
                  <a:lumMod val="85000"/>
                </a:schemeClr>
              </a:gs>
            </a:gsLst>
            <a:path path="circle">
              <a:fillToRect l="50000" t="50000" r="50000" b="50000"/>
            </a:path>
            <a:tileRect/>
          </a:gradFill>
          <a:ln w="19050" cmpd="sng">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所得区分エ</a:t>
            </a:r>
            <a:r>
              <a:rPr kumimoji="1" lang="en-US" altLang="ja-JP" sz="1600" dirty="0" err="1" smtClean="0">
                <a:solidFill>
                  <a:schemeClr val="bg1">
                    <a:lumMod val="10000"/>
                  </a:schemeClr>
                </a:solidFill>
                <a:latin typeface="HG丸ｺﾞｼｯｸM-PRO" panose="020F0600000000000000" pitchFamily="50" charset="-128"/>
                <a:ea typeface="HG丸ｺﾞｼｯｸM-PRO" panose="020F0600000000000000" pitchFamily="50" charset="-128"/>
              </a:rPr>
              <a:t>orⅢ</a:t>
            </a:r>
            <a:endParaRPr kumimoji="1"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11" name="円形吹き出し 10"/>
          <p:cNvSpPr/>
          <p:nvPr/>
        </p:nvSpPr>
        <p:spPr>
          <a:xfrm>
            <a:off x="5457056" y="5144502"/>
            <a:ext cx="3262774" cy="1656184"/>
          </a:xfrm>
          <a:prstGeom prst="wedgeEllipseCallout">
            <a:avLst>
              <a:gd name="adj1" fmla="val -67153"/>
              <a:gd name="adj2" fmla="val -18230"/>
            </a:avLst>
          </a:prstGeom>
          <a:gradFill flip="none" rotWithShape="1">
            <a:gsLst>
              <a:gs pos="0">
                <a:schemeClr val="bg1"/>
              </a:gs>
              <a:gs pos="100000">
                <a:schemeClr val="bg1">
                  <a:lumMod val="85000"/>
                </a:schemeClr>
              </a:gs>
            </a:gsLst>
            <a:path path="circle">
              <a:fillToRect l="50000" t="50000" r="50000" b="50000"/>
            </a:path>
            <a:tileRect/>
          </a:gradFill>
          <a:ln w="19050">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dirty="0">
                <a:solidFill>
                  <a:schemeClr val="bg1">
                    <a:lumMod val="10000"/>
                  </a:schemeClr>
                </a:solidFill>
                <a:latin typeface="HG丸ｺﾞｼｯｸM-PRO" panose="020F0600000000000000" pitchFamily="50" charset="-128"/>
                <a:ea typeface="HG丸ｺﾞｼｯｸM-PRO" panose="020F0600000000000000" pitchFamily="50" charset="-128"/>
              </a:rPr>
              <a:t>所得</a:t>
            </a: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区分エ</a:t>
            </a:r>
            <a:r>
              <a:rPr kumimoji="1" lang="en-US" altLang="ja-JP" sz="1600" dirty="0" err="1" smtClean="0">
                <a:solidFill>
                  <a:schemeClr val="bg1">
                    <a:lumMod val="10000"/>
                  </a:schemeClr>
                </a:solidFill>
                <a:latin typeface="HG丸ｺﾞｼｯｸM-PRO" panose="020F0600000000000000" pitchFamily="50" charset="-128"/>
                <a:ea typeface="HG丸ｺﾞｼｯｸM-PRO" panose="020F0600000000000000" pitchFamily="50" charset="-128"/>
              </a:rPr>
              <a:t>orⅢ</a:t>
            </a: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の</a:t>
            </a:r>
            <a:endParaRPr kumimoji="1" lang="en-US" altLang="ja-JP" sz="16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algn="ct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高額療養費算定基準額</a:t>
            </a:r>
            <a:r>
              <a:rPr kumimoji="1" lang="en-US" altLang="ja-JP"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57,600</a:t>
            </a: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円と、</a:t>
            </a:r>
            <a:endParaRPr kumimoji="1" lang="en-US" altLang="ja-JP" sz="16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algn="ct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患者の自己負担月額の</a:t>
            </a:r>
            <a:r>
              <a:rPr kumimoji="1" lang="en-US" altLang="ja-JP"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10,000</a:t>
            </a:r>
            <a:r>
              <a:rPr kumimoji="1" lang="ja-JP" altLang="en-US" sz="1600" dirty="0" smtClean="0">
                <a:solidFill>
                  <a:schemeClr val="bg1">
                    <a:lumMod val="10000"/>
                  </a:schemeClr>
                </a:solidFill>
                <a:latin typeface="HG丸ｺﾞｼｯｸM-PRO" panose="020F0600000000000000" pitchFamily="50" charset="-128"/>
                <a:ea typeface="HG丸ｺﾞｼｯｸM-PRO" panose="020F0600000000000000" pitchFamily="50" charset="-128"/>
              </a:rPr>
              <a:t>円が入ります。</a:t>
            </a:r>
            <a:endParaRPr kumimoji="1" lang="ja-JP" altLang="en-US" sz="800" dirty="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12" name="右中かっこ 11"/>
          <p:cNvSpPr/>
          <p:nvPr/>
        </p:nvSpPr>
        <p:spPr>
          <a:xfrm>
            <a:off x="4411545" y="5326842"/>
            <a:ext cx="288032" cy="648072"/>
          </a:xfrm>
          <a:prstGeom prst="rightBrace">
            <a:avLst/>
          </a:prstGeom>
          <a:ln w="38100">
            <a:solidFill>
              <a:schemeClr val="bg1">
                <a:lumMod val="1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スライド番号プレースホルダー 14"/>
          <p:cNvSpPr>
            <a:spLocks noGrp="1"/>
          </p:cNvSpPr>
          <p:nvPr>
            <p:ph type="sldNum" sz="quarter" idx="12"/>
          </p:nvPr>
        </p:nvSpPr>
        <p:spPr/>
        <p:txBody>
          <a:bodyPr/>
          <a:lstStyle/>
          <a:p>
            <a:fld id="{9E2A29CB-BA86-48A6-80E1-CB8750A963B5}" type="slidenum">
              <a:rPr kumimoji="1" lang="ja-JP" altLang="en-US" smtClean="0">
                <a:solidFill>
                  <a:schemeClr val="tx1"/>
                </a:solidFill>
              </a:rPr>
              <a:pPr/>
              <a:t>6</a:t>
            </a:fld>
            <a:endParaRPr kumimoji="1" lang="ja-JP" altLang="en-US" dirty="0">
              <a:solidFill>
                <a:schemeClr val="tx1"/>
              </a:solidFill>
            </a:endParaRPr>
          </a:p>
        </p:txBody>
      </p:sp>
      <p:sp>
        <p:nvSpPr>
          <p:cNvPr id="13" name="コンテンツ プレースホルダー 2"/>
          <p:cNvSpPr txBox="1">
            <a:spLocks/>
          </p:cNvSpPr>
          <p:nvPr/>
        </p:nvSpPr>
        <p:spPr>
          <a:xfrm>
            <a:off x="5457056" y="66452"/>
            <a:ext cx="3744416" cy="461665"/>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a:lstStyle>
          <a:p>
            <a:pPr marL="180975" indent="-180975">
              <a:buFont typeface="Wingdings 3" panose="05040102010807070707" pitchFamily="18" charset="2"/>
              <a:buNone/>
            </a:pPr>
            <a:r>
              <a:rPr lang="en-US" altLang="ja-JP" sz="1200" dirty="0" smtClean="0">
                <a:solidFill>
                  <a:schemeClr val="bg1">
                    <a:lumMod val="10000"/>
                  </a:schemeClr>
                </a:solidFill>
                <a:latin typeface="+mn-ea"/>
              </a:rPr>
              <a:t>※</a:t>
            </a:r>
            <a:r>
              <a:rPr lang="ja-JP" altLang="en-US" sz="1200" dirty="0" smtClean="0">
                <a:solidFill>
                  <a:schemeClr val="bg1">
                    <a:lumMod val="10000"/>
                  </a:schemeClr>
                </a:solidFill>
                <a:latin typeface="+mn-ea"/>
              </a:rPr>
              <a:t>通院医療については、償還払いとなりますので、公費負担者番号等の記載は不要です。</a:t>
            </a:r>
            <a:endParaRPr lang="en-US" altLang="ja-JP" sz="1200" dirty="0" smtClean="0">
              <a:solidFill>
                <a:schemeClr val="bg1">
                  <a:lumMod val="10000"/>
                </a:schemeClr>
              </a:solidFill>
              <a:latin typeface="+mn-ea"/>
            </a:endParaRPr>
          </a:p>
        </p:txBody>
      </p:sp>
      <p:sp>
        <p:nvSpPr>
          <p:cNvPr id="16" name="テキスト ボックス 15"/>
          <p:cNvSpPr txBox="1"/>
          <p:nvPr/>
        </p:nvSpPr>
        <p:spPr>
          <a:xfrm>
            <a:off x="560512" y="1086287"/>
            <a:ext cx="8924004" cy="954107"/>
          </a:xfrm>
          <a:prstGeom prst="rect">
            <a:avLst/>
          </a:prstGeom>
          <a:noFill/>
          <a:ln>
            <a:solidFill>
              <a:schemeClr val="tx1"/>
            </a:solidFill>
            <a:prstDash val="dash"/>
          </a:ln>
        </p:spPr>
        <p:txBody>
          <a:bodyPr wrap="square" rtlCol="0">
            <a:spAutoFit/>
          </a:bodyPr>
          <a:lstStyle/>
          <a:p>
            <a:r>
              <a:rPr kumimoji="1"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○次の状況の場合のレセ</a:t>
            </a:r>
            <a:r>
              <a:rPr kumimoji="1"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プ</a:t>
            </a:r>
            <a:r>
              <a:rPr kumimoji="1"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トの記載例</a:t>
            </a:r>
            <a:endPar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r>
              <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rPr>
              <a:t>　組合健保の被保険者、肝がん又は重度肝硬変の治療のみで１０日間入院、診療点数</a:t>
            </a:r>
            <a:r>
              <a:rPr kumimoji="1" lang="en-US" altLang="ja-JP" sz="1200" b="1" dirty="0" smtClean="0">
                <a:solidFill>
                  <a:srgbClr val="FF0000"/>
                </a:solidFill>
                <a:latin typeface="HG丸ｺﾞｼｯｸM-PRO" panose="020F0600000000000000" pitchFamily="50" charset="-128"/>
                <a:ea typeface="HG丸ｺﾞｼｯｸM-PRO" panose="020F0600000000000000" pitchFamily="50" charset="-128"/>
              </a:rPr>
              <a:t>60,000</a:t>
            </a:r>
            <a:r>
              <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rPr>
              <a:t>点、</a:t>
            </a:r>
            <a:endParaRPr kumimoji="1" lang="en-US" altLang="ja-JP" sz="1200" b="1"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sz="1200" b="1" dirty="0">
                <a:solidFill>
                  <a:srgbClr val="FF0000"/>
                </a:solidFill>
                <a:latin typeface="HG丸ｺﾞｼｯｸM-PRO" panose="020F0600000000000000" pitchFamily="50" charset="-128"/>
                <a:ea typeface="HG丸ｺﾞｼｯｸM-PRO" panose="020F0600000000000000" pitchFamily="50" charset="-128"/>
              </a:rPr>
              <a:t>　</a:t>
            </a:r>
            <a:r>
              <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rPr>
              <a:t>所得区分エ（</a:t>
            </a:r>
            <a:r>
              <a:rPr kumimoji="1" lang="en-US" altLang="ja-JP" sz="1200" b="1" dirty="0" smtClean="0">
                <a:solidFill>
                  <a:srgbClr val="FF0000"/>
                </a:solidFill>
                <a:latin typeface="HG丸ｺﾞｼｯｸM-PRO" panose="020F0600000000000000" pitchFamily="50" charset="-128"/>
                <a:ea typeface="HG丸ｺﾞｼｯｸM-PRO" panose="020F0600000000000000" pitchFamily="50" charset="-128"/>
              </a:rPr>
              <a:t>70</a:t>
            </a:r>
            <a:r>
              <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rPr>
              <a:t>歳未満）または</a:t>
            </a:r>
            <a:r>
              <a:rPr kumimoji="1" lang="en-US" altLang="ja-JP" sz="1200" b="1" dirty="0" smtClean="0">
                <a:solidFill>
                  <a:srgbClr val="FF0000"/>
                </a:solidFill>
                <a:latin typeface="HG丸ｺﾞｼｯｸM-PRO" panose="020F0600000000000000" pitchFamily="50" charset="-128"/>
                <a:ea typeface="HG丸ｺﾞｼｯｸM-PRO" panose="020F0600000000000000" pitchFamily="50" charset="-128"/>
              </a:rPr>
              <a:t>Ⅲ</a:t>
            </a:r>
            <a:r>
              <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rPr>
              <a:t>（</a:t>
            </a:r>
            <a:r>
              <a:rPr kumimoji="1" lang="en-US" altLang="ja-JP" sz="1200" b="1" dirty="0" smtClean="0">
                <a:solidFill>
                  <a:srgbClr val="FF0000"/>
                </a:solidFill>
                <a:latin typeface="HG丸ｺﾞｼｯｸM-PRO" panose="020F0600000000000000" pitchFamily="50" charset="-128"/>
                <a:ea typeface="HG丸ｺﾞｼｯｸM-PRO" panose="020F0600000000000000" pitchFamily="50" charset="-128"/>
              </a:rPr>
              <a:t>70</a:t>
            </a:r>
            <a:r>
              <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rPr>
              <a:t>歳以上）（＝高額療養費算定基準額</a:t>
            </a:r>
            <a:r>
              <a:rPr kumimoji="1" lang="en-US" altLang="ja-JP" sz="1200" b="1" dirty="0" smtClean="0">
                <a:solidFill>
                  <a:srgbClr val="FF0000"/>
                </a:solidFill>
                <a:latin typeface="HG丸ｺﾞｼｯｸM-PRO" panose="020F0600000000000000" pitchFamily="50" charset="-128"/>
                <a:ea typeface="HG丸ｺﾞｼｯｸM-PRO" panose="020F0600000000000000" pitchFamily="50" charset="-128"/>
              </a:rPr>
              <a:t>57,600</a:t>
            </a:r>
            <a:r>
              <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rPr>
              <a:t>円）、多数回該当の適用なし</a:t>
            </a:r>
            <a:endPar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a:lnSpc>
                <a:spcPts val="1200"/>
              </a:lnSpc>
            </a:pPr>
            <a:endParaRPr kumimoji="1" lang="en-US" altLang="ja-JP" sz="11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a:lnSpc>
                <a:spcPts val="1200"/>
              </a:lnSpc>
            </a:pPr>
            <a:r>
              <a:rPr kumimoji="1" lang="en-US" altLang="ja-JP" sz="11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その他の場合における記載方法は、医療機関向けマニュアル</a:t>
            </a:r>
            <a:r>
              <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資料集</a:t>
            </a:r>
            <a:r>
              <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bg1">
                    <a:lumMod val="10000"/>
                  </a:schemeClr>
                </a:solidFill>
                <a:latin typeface="HG丸ｺﾞｼｯｸM-PRO" panose="020F0600000000000000" pitchFamily="50" charset="-128"/>
                <a:ea typeface="HG丸ｺﾞｼｯｸM-PRO" panose="020F0600000000000000" pitchFamily="50" charset="-128"/>
              </a:rPr>
              <a:t>の「８．レセプト記載例」を御覧ください</a:t>
            </a:r>
            <a:r>
              <a:rPr kumimoji="1" lang="ja-JP" altLang="en-US" sz="1200" dirty="0">
                <a:solidFill>
                  <a:schemeClr val="bg1">
                    <a:lumMod val="10000"/>
                  </a:schemeClr>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31072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272479" y="1445545"/>
            <a:ext cx="5531717" cy="5298763"/>
          </a:xfrm>
          <a:prstGeom prst="rect">
            <a:avLst/>
          </a:prstGeom>
          <a:solidFill>
            <a:schemeClr val="bg1"/>
          </a:solidFill>
        </p:spPr>
      </p:pic>
      <p:sp>
        <p:nvSpPr>
          <p:cNvPr id="3" name="コンテンツ プレースホルダー 2"/>
          <p:cNvSpPr>
            <a:spLocks noGrp="1"/>
          </p:cNvSpPr>
          <p:nvPr>
            <p:ph idx="1"/>
          </p:nvPr>
        </p:nvSpPr>
        <p:spPr>
          <a:xfrm>
            <a:off x="188120" y="560401"/>
            <a:ext cx="9717880" cy="708359"/>
          </a:xfrm>
        </p:spPr>
        <p:txBody>
          <a:bodyPr anchor="t">
            <a:noAutofit/>
          </a:bodyPr>
          <a:lstStyle/>
          <a:p>
            <a:pPr marL="0" indent="0">
              <a:lnSpc>
                <a:spcPct val="100000"/>
              </a:lnSpc>
              <a:spcBef>
                <a:spcPts val="0"/>
              </a:spcBef>
              <a:buNone/>
            </a:pPr>
            <a:r>
              <a:rPr kumimoji="1" lang="ja-JP" altLang="en-US" sz="1400" dirty="0" smtClean="0">
                <a:solidFill>
                  <a:schemeClr val="bg1">
                    <a:lumMod val="10000"/>
                  </a:schemeClr>
                </a:solidFill>
                <a:latin typeface="HG丸ｺﾞｼｯｸM-PRO" panose="020F0600000000000000" pitchFamily="50" charset="-128"/>
                <a:ea typeface="HG丸ｺﾞｼｯｸM-PRO" panose="020F0600000000000000" pitchFamily="50" charset="-128"/>
              </a:rPr>
              <a:t>指定医療機関になるには、</a:t>
            </a:r>
            <a:r>
              <a:rPr lang="ja-JP" altLang="en-US" sz="1400" dirty="0">
                <a:solidFill>
                  <a:schemeClr val="bg1">
                    <a:lumMod val="10000"/>
                  </a:schemeClr>
                </a:solidFill>
                <a:latin typeface="HG丸ｺﾞｼｯｸM-PRO" panose="020F0600000000000000" pitchFamily="50" charset="-128"/>
                <a:ea typeface="HG丸ｺﾞｼｯｸM-PRO" panose="020F0600000000000000" pitchFamily="50" charset="-128"/>
              </a:rPr>
              <a:t>指定</a:t>
            </a:r>
            <a:r>
              <a:rPr kumimoji="1" lang="ja-JP" altLang="en-US" sz="1400" dirty="0" smtClean="0">
                <a:solidFill>
                  <a:schemeClr val="bg1">
                    <a:lumMod val="10000"/>
                  </a:schemeClr>
                </a:solidFill>
                <a:latin typeface="HG丸ｺﾞｼｯｸM-PRO" panose="020F0600000000000000" pitchFamily="50" charset="-128"/>
                <a:ea typeface="HG丸ｺﾞｼｯｸM-PRO" panose="020F0600000000000000" pitchFamily="50" charset="-128"/>
              </a:rPr>
              <a:t>申請書に所定の事項を記入し、都道府県担当課に提出して指定を受ける必要があります</a:t>
            </a:r>
            <a:r>
              <a:rPr lang="ja-JP" altLang="en-US" sz="1400" dirty="0" smtClean="0">
                <a:solidFill>
                  <a:schemeClr val="bg1">
                    <a:lumMod val="10000"/>
                  </a:schemeClr>
                </a:solidFill>
                <a:latin typeface="HG丸ｺﾞｼｯｸM-PRO" panose="020F0600000000000000" pitchFamily="50" charset="-128"/>
                <a:ea typeface="HG丸ｺﾞｼｯｸM-PRO" panose="020F0600000000000000" pitchFamily="50" charset="-128"/>
              </a:rPr>
              <a:t>。</a:t>
            </a:r>
            <a:endParaRPr lang="en-US" altLang="ja-JP" sz="14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a:p>
            <a:pPr marL="0" indent="0">
              <a:lnSpc>
                <a:spcPct val="100000"/>
              </a:lnSpc>
              <a:spcBef>
                <a:spcPts val="0"/>
              </a:spcBef>
              <a:buNone/>
            </a:pPr>
            <a:r>
              <a:rPr lang="ja-JP" altLang="en-US" sz="1400" dirty="0" smtClean="0">
                <a:solidFill>
                  <a:schemeClr val="bg1">
                    <a:lumMod val="10000"/>
                  </a:schemeClr>
                </a:solidFill>
                <a:latin typeface="HG丸ｺﾞｼｯｸM-PRO" panose="020F0600000000000000" pitchFamily="50" charset="-128"/>
                <a:ea typeface="HG丸ｺﾞｼｯｸM-PRO" panose="020F0600000000000000" pitchFamily="50" charset="-128"/>
              </a:rPr>
              <a:t>申請書の様式の取り寄せについては、所在地の都道府県の担当課にお問い合わせください。</a:t>
            </a:r>
            <a:endParaRPr kumimoji="1" lang="en-US" altLang="ja-JP" sz="1400" dirty="0" smtClean="0">
              <a:solidFill>
                <a:schemeClr val="bg1">
                  <a:lumMod val="10000"/>
                </a:schemeClr>
              </a:solidFill>
              <a:latin typeface="HG丸ｺﾞｼｯｸM-PRO" panose="020F0600000000000000" pitchFamily="50" charset="-128"/>
              <a:ea typeface="HG丸ｺﾞｼｯｸM-PRO" panose="020F0600000000000000" pitchFamily="50" charset="-128"/>
            </a:endParaRPr>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solidFill>
                  <a:schemeClr val="tx1"/>
                </a:solidFill>
              </a:rPr>
              <a:pPr/>
              <a:t>7</a:t>
            </a:fld>
            <a:endParaRPr kumimoji="1" lang="ja-JP" altLang="en-US" dirty="0">
              <a:solidFill>
                <a:schemeClr val="tx1"/>
              </a:solidFill>
            </a:endParaRPr>
          </a:p>
        </p:txBody>
      </p:sp>
      <p:sp>
        <p:nvSpPr>
          <p:cNvPr id="2" name="正方形/長方形 1"/>
          <p:cNvSpPr/>
          <p:nvPr/>
        </p:nvSpPr>
        <p:spPr>
          <a:xfrm>
            <a:off x="0" y="0"/>
            <a:ext cx="6389891" cy="523220"/>
          </a:xfrm>
          <a:prstGeom prst="rect">
            <a:avLst/>
          </a:prstGeom>
          <a:noFill/>
        </p:spPr>
        <p:txBody>
          <a:bodyPr wrap="none" lIns="91440" tIns="45720" rIns="91440" bIns="45720">
            <a:spAutoFit/>
          </a:bodyPr>
          <a:lstStyle/>
          <a:p>
            <a:pPr algn="ctr"/>
            <a:r>
              <a:rPr lang="ja-JP" altLang="en-US" sz="2800" b="1" dirty="0">
                <a:ln w="12700" cmpd="sng">
                  <a:solidFill>
                    <a:schemeClr val="accent4"/>
                  </a:solidFill>
                  <a:prstDash val="solid"/>
                </a:ln>
                <a:solidFill>
                  <a:srgbClr val="FF0000"/>
                </a:solidFill>
              </a:rPr>
              <a:t>６</a:t>
            </a:r>
            <a:r>
              <a:rPr lang="en-US" altLang="ja-JP" sz="2800" b="1" dirty="0" smtClean="0">
                <a:ln w="12700" cmpd="sng">
                  <a:solidFill>
                    <a:schemeClr val="accent4"/>
                  </a:solidFill>
                  <a:prstDash val="solid"/>
                </a:ln>
                <a:solidFill>
                  <a:srgbClr val="FF0000"/>
                </a:solidFill>
              </a:rPr>
              <a:t>.</a:t>
            </a:r>
            <a:r>
              <a:rPr lang="ja-JP" altLang="en-US" sz="2800" b="1" dirty="0" smtClean="0">
                <a:ln w="12700" cmpd="sng">
                  <a:solidFill>
                    <a:schemeClr val="accent4"/>
                  </a:solidFill>
                  <a:prstDash val="solid"/>
                </a:ln>
                <a:solidFill>
                  <a:srgbClr val="FF0000"/>
                </a:solidFill>
              </a:rPr>
              <a:t>指定医療機関の指定申請書の記載例</a:t>
            </a:r>
            <a:endParaRPr lang="ja-JP" altLang="en-US" sz="2800" b="1" dirty="0">
              <a:ln w="12700" cmpd="sng">
                <a:solidFill>
                  <a:schemeClr val="accent4"/>
                </a:solidFill>
                <a:prstDash val="solid"/>
              </a:ln>
              <a:solidFill>
                <a:srgbClr val="FF0000"/>
              </a:solidFill>
            </a:endParaRPr>
          </a:p>
        </p:txBody>
      </p:sp>
      <p:sp>
        <p:nvSpPr>
          <p:cNvPr id="18" name="コンテンツ プレースホルダー 2"/>
          <p:cNvSpPr txBox="1">
            <a:spLocks/>
          </p:cNvSpPr>
          <p:nvPr/>
        </p:nvSpPr>
        <p:spPr>
          <a:xfrm>
            <a:off x="194999" y="1124298"/>
            <a:ext cx="3900784" cy="288329"/>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a:lstStyle>
          <a:p>
            <a:pPr marL="0" indent="0">
              <a:buFont typeface="Wingdings 3" panose="05040102010807070707" pitchFamily="18" charset="2"/>
              <a:buNone/>
            </a:pPr>
            <a:r>
              <a:rPr lang="en-US" altLang="ja-JP" sz="1100" dirty="0" smtClean="0">
                <a:solidFill>
                  <a:schemeClr val="bg1">
                    <a:lumMod val="10000"/>
                  </a:schemeClr>
                </a:solidFill>
              </a:rPr>
              <a:t>※</a:t>
            </a:r>
            <a:r>
              <a:rPr lang="ja-JP" altLang="en-US" sz="1100" dirty="0" smtClean="0">
                <a:solidFill>
                  <a:schemeClr val="bg1">
                    <a:lumMod val="10000"/>
                  </a:schemeClr>
                </a:solidFill>
              </a:rPr>
              <a:t>指定申請書様式例での記載事項は以下の項目のみです。</a:t>
            </a:r>
            <a:endParaRPr lang="en-US" altLang="ja-JP" sz="1100" dirty="0" smtClean="0">
              <a:solidFill>
                <a:schemeClr val="bg1">
                  <a:lumMod val="10000"/>
                </a:schemeClr>
              </a:solidFill>
            </a:endParaRPr>
          </a:p>
        </p:txBody>
      </p:sp>
      <p:sp>
        <p:nvSpPr>
          <p:cNvPr id="8" name="コンテンツ プレースホルダー 2"/>
          <p:cNvSpPr txBox="1">
            <a:spLocks/>
          </p:cNvSpPr>
          <p:nvPr/>
        </p:nvSpPr>
        <p:spPr>
          <a:xfrm>
            <a:off x="6105128" y="1484783"/>
            <a:ext cx="3672408" cy="4957641"/>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a:lstStyle>
          <a:p>
            <a:pPr marL="0" indent="0">
              <a:spcBef>
                <a:spcPts val="0"/>
              </a:spcBef>
              <a:spcAft>
                <a:spcPts val="0"/>
              </a:spcAft>
              <a:buFont typeface="Wingdings 3" panose="05040102010807070707" pitchFamily="18" charset="2"/>
              <a:buNone/>
            </a:pPr>
            <a:r>
              <a:rPr lang="ja-JP" altLang="en-US" sz="1200" dirty="0" smtClean="0">
                <a:solidFill>
                  <a:schemeClr val="bg1">
                    <a:lumMod val="10000"/>
                  </a:schemeClr>
                </a:solidFill>
              </a:rPr>
              <a:t>◇名称：</a:t>
            </a: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r>
              <a:rPr lang="ja-JP" altLang="en-US" sz="1200" dirty="0" smtClean="0">
                <a:solidFill>
                  <a:schemeClr val="bg1">
                    <a:lumMod val="10000"/>
                  </a:schemeClr>
                </a:solidFill>
              </a:rPr>
              <a:t>　医療機関の名称を入れてください。</a:t>
            </a: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r>
              <a:rPr lang="ja-JP" altLang="en-US" sz="1200" dirty="0" smtClean="0">
                <a:solidFill>
                  <a:schemeClr val="bg1">
                    <a:lumMod val="10000"/>
                  </a:schemeClr>
                </a:solidFill>
              </a:rPr>
              <a:t>◇種類：</a:t>
            </a: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r>
              <a:rPr lang="ja-JP" altLang="en-US" sz="1200" dirty="0">
                <a:solidFill>
                  <a:schemeClr val="bg1">
                    <a:lumMod val="10000"/>
                  </a:schemeClr>
                </a:solidFill>
              </a:rPr>
              <a:t>　</a:t>
            </a:r>
            <a:r>
              <a:rPr lang="ja-JP" altLang="en-US" sz="1200" dirty="0" smtClean="0">
                <a:solidFill>
                  <a:schemeClr val="bg1">
                    <a:lumMod val="10000"/>
                  </a:schemeClr>
                </a:solidFill>
              </a:rPr>
              <a:t>病院または診療所のどちらかに○をつけてください。</a:t>
            </a:r>
            <a:r>
              <a:rPr lang="en-US" altLang="ja-JP" sz="1200" dirty="0">
                <a:solidFill>
                  <a:schemeClr val="bg1">
                    <a:lumMod val="10000"/>
                  </a:schemeClr>
                </a:solidFill>
              </a:rPr>
              <a:t/>
            </a:r>
            <a:br>
              <a:rPr lang="en-US" altLang="ja-JP" sz="1200" dirty="0">
                <a:solidFill>
                  <a:schemeClr val="bg1">
                    <a:lumMod val="10000"/>
                  </a:schemeClr>
                </a:solidFill>
              </a:rPr>
            </a:b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r>
              <a:rPr lang="ja-JP" altLang="en-US" sz="1200" dirty="0" smtClean="0">
                <a:solidFill>
                  <a:schemeClr val="bg1">
                    <a:lumMod val="10000"/>
                  </a:schemeClr>
                </a:solidFill>
              </a:rPr>
              <a:t>◇医療機関コード：</a:t>
            </a: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r>
              <a:rPr lang="ja-JP" altLang="en-US" sz="1200" dirty="0">
                <a:solidFill>
                  <a:schemeClr val="bg1">
                    <a:lumMod val="10000"/>
                  </a:schemeClr>
                </a:solidFill>
              </a:rPr>
              <a:t>　</a:t>
            </a:r>
            <a:r>
              <a:rPr lang="ja-JP" altLang="en-US" sz="1200" dirty="0" smtClean="0">
                <a:solidFill>
                  <a:schemeClr val="bg1">
                    <a:lumMod val="10000"/>
                  </a:schemeClr>
                </a:solidFill>
              </a:rPr>
              <a:t>地方厚生局で登録されている医療機関コード（７桁）を入れてください。</a:t>
            </a: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endParaRPr lang="en-US" altLang="ja-JP" sz="1200" dirty="0">
              <a:solidFill>
                <a:schemeClr val="bg1">
                  <a:lumMod val="10000"/>
                </a:schemeClr>
              </a:solidFill>
            </a:endParaRPr>
          </a:p>
          <a:p>
            <a:pPr marL="0" indent="0">
              <a:spcBef>
                <a:spcPts val="0"/>
              </a:spcBef>
              <a:spcAft>
                <a:spcPts val="0"/>
              </a:spcAft>
              <a:buFont typeface="Wingdings 3" panose="05040102010807070707" pitchFamily="18" charset="2"/>
              <a:buNone/>
            </a:pPr>
            <a:r>
              <a:rPr lang="ja-JP" altLang="en-US" sz="1200" dirty="0" smtClean="0">
                <a:solidFill>
                  <a:schemeClr val="bg1">
                    <a:lumMod val="10000"/>
                  </a:schemeClr>
                </a:solidFill>
              </a:rPr>
              <a:t>◇開設者：</a:t>
            </a: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r>
              <a:rPr lang="ja-JP" altLang="en-US" sz="1200" dirty="0">
                <a:solidFill>
                  <a:schemeClr val="bg1">
                    <a:lumMod val="10000"/>
                  </a:schemeClr>
                </a:solidFill>
              </a:rPr>
              <a:t>　注釈</a:t>
            </a:r>
            <a:r>
              <a:rPr lang="ja-JP" altLang="en-US" sz="1200" dirty="0" smtClean="0">
                <a:solidFill>
                  <a:schemeClr val="bg1">
                    <a:lumMod val="10000"/>
                  </a:schemeClr>
                </a:solidFill>
              </a:rPr>
              <a:t>に記載のとおり、法人の場合は法人の主たる事務所の所在地（医療機関の所在地と異なることもあります）と、法人の名称及び代表者氏名（地方厚生局で登録されているもの）を入れてください。</a:t>
            </a: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endParaRPr lang="en-US" altLang="ja-JP" sz="1200" dirty="0" smtClean="0">
              <a:solidFill>
                <a:schemeClr val="bg1">
                  <a:lumMod val="10000"/>
                </a:schemeClr>
              </a:solidFill>
            </a:endParaRPr>
          </a:p>
          <a:p>
            <a:pPr marL="0" indent="0">
              <a:spcBef>
                <a:spcPts val="0"/>
              </a:spcBef>
              <a:spcAft>
                <a:spcPts val="0"/>
              </a:spcAft>
              <a:buFont typeface="Wingdings 3" panose="05040102010807070707" pitchFamily="18" charset="2"/>
              <a:buNone/>
            </a:pPr>
            <a:r>
              <a:rPr lang="ja-JP" altLang="en-US" sz="1200" dirty="0" smtClean="0">
                <a:solidFill>
                  <a:schemeClr val="bg1">
                    <a:lumMod val="10000"/>
                  </a:schemeClr>
                </a:solidFill>
              </a:rPr>
              <a:t>◇指定区分：</a:t>
            </a:r>
            <a:endParaRPr lang="en-US" altLang="ja-JP" sz="1200" dirty="0" smtClean="0">
              <a:solidFill>
                <a:schemeClr val="bg1">
                  <a:lumMod val="10000"/>
                </a:schemeClr>
              </a:solidFill>
            </a:endParaRPr>
          </a:p>
          <a:p>
            <a:pPr marL="0" indent="0">
              <a:spcBef>
                <a:spcPts val="0"/>
              </a:spcBef>
              <a:spcAft>
                <a:spcPts val="0"/>
              </a:spcAft>
              <a:buNone/>
            </a:pPr>
            <a:r>
              <a:rPr lang="ja-JP" altLang="en-US" sz="1200" dirty="0">
                <a:solidFill>
                  <a:schemeClr val="bg1">
                    <a:lumMod val="10000"/>
                  </a:schemeClr>
                </a:solidFill>
              </a:rPr>
              <a:t>　①入院及び外来又は②外来</a:t>
            </a:r>
            <a:r>
              <a:rPr lang="ja-JP" altLang="en-US" sz="1200" dirty="0" smtClean="0">
                <a:solidFill>
                  <a:schemeClr val="bg1">
                    <a:lumMod val="10000"/>
                  </a:schemeClr>
                </a:solidFill>
              </a:rPr>
              <a:t>のみのどちらかにチェックを入れてください。</a:t>
            </a:r>
            <a:endParaRPr lang="en-US" altLang="ja-JP" sz="1200" dirty="0" smtClean="0">
              <a:solidFill>
                <a:schemeClr val="bg1">
                  <a:lumMod val="10000"/>
                </a:schemeClr>
              </a:solidFill>
            </a:endParaRPr>
          </a:p>
          <a:p>
            <a:pPr marL="0" indent="0">
              <a:spcBef>
                <a:spcPts val="0"/>
              </a:spcBef>
              <a:spcAft>
                <a:spcPts val="0"/>
              </a:spcAft>
              <a:buNone/>
            </a:pPr>
            <a:endParaRPr lang="en-US" altLang="ja-JP" sz="1200" dirty="0" smtClean="0">
              <a:solidFill>
                <a:schemeClr val="bg1">
                  <a:lumMod val="10000"/>
                </a:schemeClr>
              </a:solidFill>
            </a:endParaRPr>
          </a:p>
          <a:p>
            <a:pPr marL="0" indent="0">
              <a:spcBef>
                <a:spcPts val="0"/>
              </a:spcBef>
              <a:spcAft>
                <a:spcPts val="0"/>
              </a:spcAft>
              <a:buNone/>
            </a:pPr>
            <a:r>
              <a:rPr lang="ja-JP" altLang="en-US" sz="1200" dirty="0">
                <a:solidFill>
                  <a:schemeClr val="bg1">
                    <a:lumMod val="10000"/>
                  </a:schemeClr>
                </a:solidFill>
              </a:rPr>
              <a:t>◇指定医療機関の役割</a:t>
            </a:r>
            <a:endParaRPr lang="en-US" altLang="ja-JP" sz="1200" dirty="0">
              <a:solidFill>
                <a:schemeClr val="bg1">
                  <a:lumMod val="10000"/>
                </a:schemeClr>
              </a:solidFill>
            </a:endParaRPr>
          </a:p>
          <a:p>
            <a:pPr marL="0" indent="0">
              <a:spcBef>
                <a:spcPts val="0"/>
              </a:spcBef>
              <a:spcAft>
                <a:spcPts val="0"/>
              </a:spcAft>
              <a:buFont typeface="Wingdings 3" panose="05040102010807070707" pitchFamily="18" charset="2"/>
              <a:buNone/>
            </a:pPr>
            <a:r>
              <a:rPr lang="ja-JP" altLang="en-US" sz="1200" dirty="0" smtClean="0">
                <a:solidFill>
                  <a:schemeClr val="bg1">
                    <a:lumMod val="10000"/>
                  </a:schemeClr>
                </a:solidFill>
              </a:rPr>
              <a:t>　指定医療機関の要件及び役割が記載されておりますので確認してください。</a:t>
            </a:r>
            <a:endParaRPr lang="en-US" altLang="ja-JP" sz="1200" dirty="0" smtClean="0">
              <a:solidFill>
                <a:schemeClr val="bg1">
                  <a:lumMod val="10000"/>
                </a:schemeClr>
              </a:solidFill>
            </a:endParaRPr>
          </a:p>
        </p:txBody>
      </p:sp>
      <p:sp>
        <p:nvSpPr>
          <p:cNvPr id="62" name="右大かっこ 61"/>
          <p:cNvSpPr/>
          <p:nvPr/>
        </p:nvSpPr>
        <p:spPr>
          <a:xfrm>
            <a:off x="5223273" y="3071583"/>
            <a:ext cx="165791" cy="598841"/>
          </a:xfrm>
          <a:prstGeom prst="rightBracket">
            <a:avLst>
              <a:gd name="adj" fmla="val 89462"/>
            </a:avLst>
          </a:prstGeom>
          <a:ln w="34925">
            <a:solidFill>
              <a:schemeClr val="accent5">
                <a:lumMod val="50000"/>
                <a:alpha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64" name="曲線コネクタ 63"/>
          <p:cNvCxnSpPr/>
          <p:nvPr/>
        </p:nvCxnSpPr>
        <p:spPr>
          <a:xfrm>
            <a:off x="5407604" y="3309304"/>
            <a:ext cx="691685" cy="479736"/>
          </a:xfrm>
          <a:prstGeom prst="curvedConnector3">
            <a:avLst>
              <a:gd name="adj1" fmla="val 50000"/>
            </a:avLst>
          </a:prstGeom>
          <a:ln w="41275">
            <a:solidFill>
              <a:schemeClr val="accent5">
                <a:lumMod val="50000"/>
                <a:alpha val="6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80" name="曲線コネクタ 79"/>
          <p:cNvCxnSpPr/>
          <p:nvPr/>
        </p:nvCxnSpPr>
        <p:spPr>
          <a:xfrm>
            <a:off x="5522928" y="2643717"/>
            <a:ext cx="582200" cy="281227"/>
          </a:xfrm>
          <a:prstGeom prst="curvedConnector3">
            <a:avLst/>
          </a:prstGeom>
          <a:ln w="41275">
            <a:solidFill>
              <a:schemeClr val="accent5">
                <a:lumMod val="50000"/>
                <a:alpha val="6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85" name="曲線コネクタ 84"/>
          <p:cNvCxnSpPr/>
          <p:nvPr/>
        </p:nvCxnSpPr>
        <p:spPr>
          <a:xfrm>
            <a:off x="5441361" y="2006175"/>
            <a:ext cx="632635" cy="109213"/>
          </a:xfrm>
          <a:prstGeom prst="curvedConnector3">
            <a:avLst>
              <a:gd name="adj1" fmla="val 50000"/>
            </a:avLst>
          </a:prstGeom>
          <a:ln w="41275">
            <a:solidFill>
              <a:schemeClr val="accent5">
                <a:lumMod val="50000"/>
                <a:alpha val="6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p:nvPr/>
        </p:nvCxnSpPr>
        <p:spPr>
          <a:xfrm>
            <a:off x="5457000" y="1628800"/>
            <a:ext cx="642289" cy="0"/>
          </a:xfrm>
          <a:prstGeom prst="straightConnector1">
            <a:avLst/>
          </a:prstGeom>
          <a:ln w="41275">
            <a:solidFill>
              <a:schemeClr val="accent5">
                <a:lumMod val="50000"/>
                <a:alpha val="6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92" name="右大かっこ 91"/>
          <p:cNvSpPr/>
          <p:nvPr/>
        </p:nvSpPr>
        <p:spPr>
          <a:xfrm>
            <a:off x="5599122" y="4372019"/>
            <a:ext cx="214906" cy="2140863"/>
          </a:xfrm>
          <a:prstGeom prst="rightBracket">
            <a:avLst>
              <a:gd name="adj" fmla="val 89462"/>
            </a:avLst>
          </a:prstGeom>
          <a:ln w="34925">
            <a:solidFill>
              <a:srgbClr val="92D050">
                <a:alpha val="6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93" name="曲線コネクタ 92"/>
          <p:cNvCxnSpPr/>
          <p:nvPr/>
        </p:nvCxnSpPr>
        <p:spPr>
          <a:xfrm>
            <a:off x="5822934" y="5367674"/>
            <a:ext cx="342916" cy="233608"/>
          </a:xfrm>
          <a:prstGeom prst="curvedConnector3">
            <a:avLst>
              <a:gd name="adj1" fmla="val 50000"/>
            </a:avLst>
          </a:prstGeom>
          <a:ln w="41275">
            <a:solidFill>
              <a:srgbClr val="92D050">
                <a:alpha val="60000"/>
              </a:srgb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7" name="右大かっこ 26"/>
          <p:cNvSpPr/>
          <p:nvPr/>
        </p:nvSpPr>
        <p:spPr>
          <a:xfrm>
            <a:off x="5385930" y="3711028"/>
            <a:ext cx="165791" cy="654076"/>
          </a:xfrm>
          <a:prstGeom prst="rightBracket">
            <a:avLst>
              <a:gd name="adj" fmla="val 89462"/>
            </a:avLst>
          </a:prstGeom>
          <a:ln w="34925">
            <a:solidFill>
              <a:schemeClr val="accent5">
                <a:lumMod val="50000"/>
                <a:alpha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フリーフォーム 11"/>
          <p:cNvSpPr/>
          <p:nvPr/>
        </p:nvSpPr>
        <p:spPr>
          <a:xfrm>
            <a:off x="5549900" y="3992602"/>
            <a:ext cx="615950" cy="903248"/>
          </a:xfrm>
          <a:custGeom>
            <a:avLst/>
            <a:gdLst>
              <a:gd name="connsiteX0" fmla="*/ 0 w 615950"/>
              <a:gd name="connsiteY0" fmla="*/ 45998 h 903248"/>
              <a:gd name="connsiteX1" fmla="*/ 330200 w 615950"/>
              <a:gd name="connsiteY1" fmla="*/ 58698 h 903248"/>
              <a:gd name="connsiteX2" fmla="*/ 381000 w 615950"/>
              <a:gd name="connsiteY2" fmla="*/ 623848 h 903248"/>
              <a:gd name="connsiteX3" fmla="*/ 615950 w 615950"/>
              <a:gd name="connsiteY3" fmla="*/ 903248 h 903248"/>
            </a:gdLst>
            <a:ahLst/>
            <a:cxnLst>
              <a:cxn ang="0">
                <a:pos x="connsiteX0" y="connsiteY0"/>
              </a:cxn>
              <a:cxn ang="0">
                <a:pos x="connsiteX1" y="connsiteY1"/>
              </a:cxn>
              <a:cxn ang="0">
                <a:pos x="connsiteX2" y="connsiteY2"/>
              </a:cxn>
              <a:cxn ang="0">
                <a:pos x="connsiteX3" y="connsiteY3"/>
              </a:cxn>
            </a:cxnLst>
            <a:rect l="l" t="t" r="r" b="b"/>
            <a:pathLst>
              <a:path w="615950" h="903248">
                <a:moveTo>
                  <a:pt x="0" y="45998"/>
                </a:moveTo>
                <a:cubicBezTo>
                  <a:pt x="133350" y="4194"/>
                  <a:pt x="266700" y="-37610"/>
                  <a:pt x="330200" y="58698"/>
                </a:cubicBezTo>
                <a:cubicBezTo>
                  <a:pt x="393700" y="155006"/>
                  <a:pt x="333375" y="483090"/>
                  <a:pt x="381000" y="623848"/>
                </a:cubicBezTo>
                <a:cubicBezTo>
                  <a:pt x="428625" y="764606"/>
                  <a:pt x="522287" y="833927"/>
                  <a:pt x="615950" y="903248"/>
                </a:cubicBezTo>
              </a:path>
            </a:pathLst>
          </a:custGeom>
          <a:noFill/>
          <a:ln w="41275">
            <a:solidFill>
              <a:schemeClr val="accent5">
                <a:lumMod val="50000"/>
                <a:alpha val="60000"/>
              </a:schemeClr>
            </a:solidFill>
            <a:prstDash val="sysDot"/>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21572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8217" y="1268760"/>
            <a:ext cx="9792710" cy="5616922"/>
          </a:xfrm>
        </p:spPr>
        <p:txBody>
          <a:bodyPr anchor="t">
            <a:spAutoFit/>
          </a:bodyPr>
          <a:lstStyle/>
          <a:p>
            <a:pPr marL="0" indent="0">
              <a:lnSpc>
                <a:spcPts val="2400"/>
              </a:lnSpc>
              <a:spcBef>
                <a:spcPts val="0"/>
              </a:spcBef>
              <a:buNone/>
            </a:pPr>
            <a:r>
              <a:rPr kumimoji="1"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ja-JP" altLang="en-US" sz="1600" dirty="0">
                <a:solidFill>
                  <a:schemeClr val="bg1">
                    <a:lumMod val="10000"/>
                  </a:schemeClr>
                </a:solidFill>
                <a:latin typeface="ＤＦ特太ゴシック体" panose="020B0509000000000000" pitchFamily="49" charset="-128"/>
                <a:ea typeface="ＤＦ特太ゴシック体" panose="020B0509000000000000" pitchFamily="49" charset="-128"/>
              </a:rPr>
              <a:t>□この事業のことを知っているか</a:t>
            </a:r>
            <a:endParaRPr lang="en-US" altLang="ja-JP" sz="1600" dirty="0">
              <a:solidFill>
                <a:schemeClr val="bg1">
                  <a:lumMod val="10000"/>
                </a:schemeClr>
              </a:solidFill>
              <a:latin typeface="ＤＦ特太ゴシック体" panose="020B0509000000000000" pitchFamily="49" charset="-128"/>
              <a:ea typeface="ＤＦ特太ゴシック体" panose="020B0509000000000000" pitchFamily="49" charset="-128"/>
            </a:endParaRPr>
          </a:p>
          <a:p>
            <a:pPr marL="0" indent="0">
              <a:lnSpc>
                <a:spcPts val="2400"/>
              </a:lnSpc>
              <a:spcBef>
                <a:spcPts val="0"/>
              </a:spcBef>
              <a:buNone/>
            </a:pPr>
            <a:r>
              <a:rPr lang="ja-JP" altLang="en-US" sz="1600" dirty="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ja-JP" altLang="en-US" sz="1600" dirty="0">
                <a:solidFill>
                  <a:schemeClr val="bg1">
                    <a:lumMod val="10000"/>
                  </a:schemeClr>
                </a:solidFill>
                <a:latin typeface="ＤＦ特太ゴシック体" panose="020B0509000000000000" pitchFamily="49" charset="-128"/>
                <a:ea typeface="ＤＦ特太ゴシック体" panose="020B0509000000000000" pitchFamily="49" charset="-128"/>
              </a:rPr>
              <a:t>リーフレットを渡して事業の説明をしたか</a:t>
            </a:r>
            <a:endParaRPr lang="en-US" altLang="ja-JP" sz="1600" dirty="0">
              <a:solidFill>
                <a:schemeClr val="bg1">
                  <a:lumMod val="10000"/>
                </a:schemeClr>
              </a:solidFill>
              <a:latin typeface="ＤＦ特太ゴシック体" panose="020B0509000000000000" pitchFamily="49" charset="-128"/>
              <a:ea typeface="ＤＦ特太ゴシック体" panose="020B0509000000000000" pitchFamily="49" charset="-128"/>
            </a:endParaRPr>
          </a:p>
          <a:p>
            <a:pPr marL="0" indent="0">
              <a:lnSpc>
                <a:spcPts val="2400"/>
              </a:lnSpc>
              <a:spcBef>
                <a:spcPts val="0"/>
              </a:spcBef>
              <a:buNone/>
            </a:pPr>
            <a:r>
              <a:rPr lang="ja-JP" altLang="en-US" sz="1600" dirty="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□医療記録票</a:t>
            </a:r>
            <a:r>
              <a:rPr lang="ja-JP" altLang="en-US" sz="1600" dirty="0">
                <a:solidFill>
                  <a:schemeClr val="bg1">
                    <a:lumMod val="10000"/>
                  </a:schemeClr>
                </a:solidFill>
                <a:latin typeface="ＤＦ特太ゴシック体" panose="020B0509000000000000" pitchFamily="49" charset="-128"/>
                <a:ea typeface="ＤＦ特太ゴシック体" panose="020B0509000000000000" pitchFamily="49" charset="-128"/>
              </a:rPr>
              <a:t>や参加者証を持っているか</a:t>
            </a:r>
            <a:endParaRPr lang="en-US" altLang="ja-JP" sz="1600" dirty="0">
              <a:solidFill>
                <a:schemeClr val="bg1">
                  <a:lumMod val="10000"/>
                </a:schemeClr>
              </a:solidFill>
              <a:latin typeface="ＤＦ特太ゴシック体" panose="020B0509000000000000" pitchFamily="49" charset="-128"/>
              <a:ea typeface="ＤＦ特太ゴシック体" panose="020B0509000000000000" pitchFamily="49" charset="-128"/>
            </a:endParaRPr>
          </a:p>
          <a:p>
            <a:pPr marL="0" indent="0">
              <a:lnSpc>
                <a:spcPts val="2400"/>
              </a:lnSpc>
              <a:spcBef>
                <a:spcPts val="0"/>
              </a:spcBef>
              <a:buNone/>
            </a:pPr>
            <a:r>
              <a:rPr lang="ja-JP" altLang="en-US" sz="1700" dirty="0">
                <a:solidFill>
                  <a:schemeClr val="bg1">
                    <a:lumMod val="10000"/>
                  </a:schemeClr>
                </a:solidFill>
              </a:rPr>
              <a:t>　　</a:t>
            </a:r>
            <a:r>
              <a:rPr lang="ja-JP" altLang="en-US" sz="1700" dirty="0" smtClean="0">
                <a:solidFill>
                  <a:schemeClr val="bg1">
                    <a:lumMod val="10000"/>
                  </a:schemeClr>
                </a:solidFill>
              </a:rPr>
              <a:t>　</a:t>
            </a:r>
            <a:r>
              <a:rPr lang="ja-JP" altLang="en-US" sz="1600" dirty="0" smtClean="0">
                <a:solidFill>
                  <a:schemeClr val="bg1">
                    <a:lumMod val="10000"/>
                  </a:schemeClr>
                </a:solidFill>
              </a:rPr>
              <a:t>☞</a:t>
            </a:r>
            <a:endParaRPr lang="en-US" altLang="ja-JP" sz="1600" dirty="0" smtClean="0">
              <a:solidFill>
                <a:schemeClr val="bg1">
                  <a:lumMod val="10000"/>
                </a:schemeClr>
              </a:solidFill>
            </a:endParaRPr>
          </a:p>
          <a:p>
            <a:pPr marL="0" indent="0">
              <a:lnSpc>
                <a:spcPct val="110000"/>
              </a:lnSpc>
              <a:spcBef>
                <a:spcPts val="0"/>
              </a:spcBef>
              <a:buNone/>
            </a:pPr>
            <a:endParaRPr lang="en-US" altLang="ja-JP" sz="1800" dirty="0" smtClean="0">
              <a:solidFill>
                <a:schemeClr val="bg1">
                  <a:lumMod val="10000"/>
                </a:schemeClr>
              </a:solidFill>
              <a:latin typeface="+mn-ea"/>
            </a:endParaRPr>
          </a:p>
          <a:p>
            <a:pPr marL="0" indent="0">
              <a:lnSpc>
                <a:spcPct val="110000"/>
              </a:lnSpc>
              <a:spcBef>
                <a:spcPts val="0"/>
              </a:spcBef>
              <a:buNone/>
            </a:pPr>
            <a:endParaRPr lang="en-US" altLang="ja-JP" sz="1800" dirty="0">
              <a:solidFill>
                <a:schemeClr val="bg1">
                  <a:lumMod val="10000"/>
                </a:schemeClr>
              </a:solidFill>
              <a:latin typeface="+mn-ea"/>
            </a:endParaRPr>
          </a:p>
          <a:p>
            <a:pPr marL="0" indent="0">
              <a:lnSpc>
                <a:spcPct val="110000"/>
              </a:lnSpc>
              <a:spcBef>
                <a:spcPts val="0"/>
              </a:spcBef>
              <a:buNone/>
            </a:pPr>
            <a:endParaRPr lang="en-US" altLang="ja-JP" sz="1800" dirty="0" smtClean="0">
              <a:solidFill>
                <a:schemeClr val="bg1">
                  <a:lumMod val="10000"/>
                </a:schemeClr>
              </a:solidFill>
              <a:latin typeface="+mn-ea"/>
            </a:endParaRPr>
          </a:p>
          <a:p>
            <a:pPr marL="0" indent="0">
              <a:lnSpc>
                <a:spcPct val="110000"/>
              </a:lnSpc>
              <a:spcBef>
                <a:spcPts val="0"/>
              </a:spcBef>
              <a:buNone/>
            </a:pPr>
            <a:endParaRPr lang="en-US" altLang="ja-JP" sz="1800" dirty="0">
              <a:solidFill>
                <a:schemeClr val="bg1">
                  <a:lumMod val="10000"/>
                </a:schemeClr>
              </a:solidFill>
              <a:latin typeface="+mn-ea"/>
            </a:endParaRPr>
          </a:p>
          <a:p>
            <a:pPr marL="0" indent="0">
              <a:lnSpc>
                <a:spcPct val="110000"/>
              </a:lnSpc>
              <a:spcBef>
                <a:spcPts val="0"/>
              </a:spcBef>
              <a:buNone/>
            </a:pPr>
            <a:endParaRPr lang="en-US" altLang="ja-JP" sz="1800" dirty="0" smtClean="0">
              <a:solidFill>
                <a:schemeClr val="bg1">
                  <a:lumMod val="10000"/>
                </a:schemeClr>
              </a:solidFill>
              <a:latin typeface="+mn-ea"/>
            </a:endParaRPr>
          </a:p>
          <a:p>
            <a:pPr marL="0" indent="0">
              <a:lnSpc>
                <a:spcPts val="2400"/>
              </a:lnSpc>
              <a:spcBef>
                <a:spcPts val="0"/>
              </a:spcBef>
              <a:buNone/>
            </a:pPr>
            <a:endParaRPr lang="en-US" altLang="ja-JP"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endParaRPr>
          </a:p>
          <a:p>
            <a:pPr marL="0" indent="0">
              <a:lnSpc>
                <a:spcPts val="2400"/>
              </a:lnSpc>
              <a:spcBef>
                <a:spcPts val="0"/>
              </a:spcBef>
              <a:buNone/>
            </a:pPr>
            <a:r>
              <a:rPr lang="ja-JP" altLang="en-US" sz="1600" dirty="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600" dirty="0" smtClean="0">
                <a:solidFill>
                  <a:schemeClr val="bg1">
                    <a:lumMod val="10000"/>
                  </a:schemeClr>
                </a:solidFill>
                <a:latin typeface="HGP創英角ｺﾞｼｯｸUB" panose="020B0900000000000000" pitchFamily="50" charset="-128"/>
                <a:ea typeface="HGP創英角ｺﾞｼｯｸUB" panose="020B0900000000000000" pitchFamily="50" charset="-128"/>
              </a:rPr>
              <a:t>　　</a:t>
            </a:r>
            <a:r>
              <a:rPr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□この事業のことを知っているか</a:t>
            </a:r>
            <a:endParaRPr lang="en-US" altLang="ja-JP" sz="1600" dirty="0">
              <a:solidFill>
                <a:schemeClr val="bg1">
                  <a:lumMod val="10000"/>
                </a:schemeClr>
              </a:solidFill>
              <a:latin typeface="ＤＦ特太ゴシック体" panose="020B0509000000000000" pitchFamily="49" charset="-128"/>
              <a:ea typeface="ＤＦ特太ゴシック体" panose="020B0509000000000000" pitchFamily="49" charset="-128"/>
            </a:endParaRPr>
          </a:p>
          <a:p>
            <a:pPr marL="0" indent="0">
              <a:lnSpc>
                <a:spcPts val="2400"/>
              </a:lnSpc>
              <a:spcBef>
                <a:spcPts val="0"/>
              </a:spcBef>
              <a:buNone/>
            </a:pPr>
            <a:r>
              <a:rPr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□リーフレットを渡して事業の説明をしたか</a:t>
            </a:r>
            <a:endParaRPr lang="en-US" altLang="ja-JP"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endParaRPr>
          </a:p>
          <a:p>
            <a:pPr marL="0" indent="0">
              <a:lnSpc>
                <a:spcPts val="2400"/>
              </a:lnSpc>
              <a:spcBef>
                <a:spcPts val="0"/>
              </a:spcBef>
              <a:buNone/>
            </a:pPr>
            <a:r>
              <a:rPr kumimoji="1" lang="en-US" altLang="ja-JP"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a:t>
            </a:r>
            <a:r>
              <a:rPr kumimoji="1"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□医療記録票を持っているか</a:t>
            </a:r>
            <a:r>
              <a:rPr kumimoji="1" lang="ja-JP" altLang="en-US" sz="1000" dirty="0" smtClean="0">
                <a:solidFill>
                  <a:schemeClr val="bg1">
                    <a:lumMod val="10000"/>
                  </a:schemeClr>
                </a:solidFill>
                <a:latin typeface="ＭＳ ゴシック" panose="020B0609070205080204" pitchFamily="49" charset="-128"/>
                <a:ea typeface="ＭＳ ゴシック" panose="020B0609070205080204" pitchFamily="49" charset="-128"/>
              </a:rPr>
              <a:t>（参加者証の申請書類です）</a:t>
            </a:r>
            <a:endParaRPr kumimoji="1" lang="en-US" altLang="ja-JP" sz="1000" dirty="0" smtClean="0">
              <a:solidFill>
                <a:schemeClr val="bg1">
                  <a:lumMod val="10000"/>
                </a:schemeClr>
              </a:solidFill>
              <a:latin typeface="ＭＳ ゴシック" panose="020B0609070205080204" pitchFamily="49" charset="-128"/>
              <a:ea typeface="ＭＳ ゴシック" panose="020B0609070205080204" pitchFamily="49" charset="-128"/>
            </a:endParaRPr>
          </a:p>
          <a:p>
            <a:pPr marL="0" indent="0">
              <a:lnSpc>
                <a:spcPts val="2400"/>
              </a:lnSpc>
              <a:spcBef>
                <a:spcPts val="0"/>
              </a:spcBef>
              <a:buNone/>
            </a:pPr>
            <a:r>
              <a:rPr kumimoji="1"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□臨床調査個人票を医師に書いてもらったか</a:t>
            </a:r>
            <a:r>
              <a:rPr lang="ja-JP" altLang="en-US" sz="1000" dirty="0">
                <a:solidFill>
                  <a:schemeClr val="bg1">
                    <a:lumMod val="10000"/>
                  </a:schemeClr>
                </a:solidFill>
                <a:latin typeface="ＭＳ ゴシック" panose="020B0609070205080204" pitchFamily="49" charset="-128"/>
                <a:ea typeface="ＭＳ ゴシック" panose="020B0609070205080204" pitchFamily="49" charset="-128"/>
              </a:rPr>
              <a:t>（参加者証の申請書類です）</a:t>
            </a:r>
            <a:endParaRPr lang="en-US" altLang="ja-JP" sz="1000" dirty="0">
              <a:solidFill>
                <a:schemeClr val="bg1">
                  <a:lumMod val="10000"/>
                </a:schemeClr>
              </a:solidFill>
              <a:latin typeface="ＭＳ ゴシック" panose="020B0609070205080204" pitchFamily="49" charset="-128"/>
              <a:ea typeface="ＭＳ ゴシック" panose="020B0609070205080204" pitchFamily="49" charset="-128"/>
            </a:endParaRPr>
          </a:p>
          <a:p>
            <a:pPr marL="0" indent="0">
              <a:lnSpc>
                <a:spcPts val="2400"/>
              </a:lnSpc>
              <a:spcBef>
                <a:spcPts val="0"/>
              </a:spcBef>
              <a:buNone/>
            </a:pPr>
            <a:r>
              <a:rPr lang="en-US" altLang="ja-JP" sz="1600" dirty="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en-US" altLang="ja-JP"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□都道府県への参加者証の申請書の様式をもらったか</a:t>
            </a:r>
            <a:r>
              <a:rPr lang="ja-JP" altLang="en-US" sz="1000" dirty="0">
                <a:solidFill>
                  <a:schemeClr val="bg1">
                    <a:lumMod val="10000"/>
                  </a:schemeClr>
                </a:solidFill>
                <a:latin typeface="ＭＳ ゴシック" panose="020B0609070205080204" pitchFamily="49" charset="-128"/>
                <a:ea typeface="ＭＳ ゴシック" panose="020B0609070205080204" pitchFamily="49" charset="-128"/>
              </a:rPr>
              <a:t>（参加者証の申請書類です）</a:t>
            </a:r>
            <a:endParaRPr lang="en-US" altLang="ja-JP" sz="1000" dirty="0">
              <a:solidFill>
                <a:schemeClr val="bg1">
                  <a:lumMod val="10000"/>
                </a:schemeClr>
              </a:solidFill>
              <a:latin typeface="ＭＳ ゴシック" panose="020B0609070205080204" pitchFamily="49" charset="-128"/>
              <a:ea typeface="ＭＳ ゴシック" panose="020B0609070205080204" pitchFamily="49" charset="-128"/>
            </a:endParaRPr>
          </a:p>
          <a:p>
            <a:pPr marL="0" indent="0">
              <a:lnSpc>
                <a:spcPts val="2400"/>
              </a:lnSpc>
              <a:spcBef>
                <a:spcPts val="0"/>
              </a:spcBef>
              <a:buNone/>
            </a:pPr>
            <a:r>
              <a:rPr kumimoji="1" lang="en-US" altLang="ja-JP" sz="1600" dirty="0">
                <a:solidFill>
                  <a:schemeClr val="bg1">
                    <a:lumMod val="10000"/>
                  </a:schemeClr>
                </a:solidFill>
                <a:latin typeface="ＤＦ特太ゴシック体" panose="020B0509000000000000" pitchFamily="49" charset="-128"/>
                <a:ea typeface="ＤＦ特太ゴシック体" panose="020B0509000000000000" pitchFamily="49" charset="-128"/>
              </a:rPr>
              <a:t> </a:t>
            </a:r>
            <a:r>
              <a:rPr kumimoji="1" lang="en-US" altLang="ja-JP"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a:t>
            </a:r>
            <a:r>
              <a:rPr kumimoji="1"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□本人の被保険者証等の写しを用意したか</a:t>
            </a:r>
            <a:r>
              <a:rPr lang="ja-JP" altLang="en-US" sz="1000" dirty="0">
                <a:solidFill>
                  <a:schemeClr val="bg1">
                    <a:lumMod val="10000"/>
                  </a:schemeClr>
                </a:solidFill>
                <a:latin typeface="ＭＳ ゴシック" panose="020B0609070205080204" pitchFamily="49" charset="-128"/>
                <a:ea typeface="ＭＳ ゴシック" panose="020B0609070205080204" pitchFamily="49" charset="-128"/>
              </a:rPr>
              <a:t>（参加者証の申請書類です）</a:t>
            </a:r>
            <a:endParaRPr lang="en-US" altLang="ja-JP" sz="1000" dirty="0">
              <a:solidFill>
                <a:schemeClr val="bg1">
                  <a:lumMod val="10000"/>
                </a:schemeClr>
              </a:solidFill>
              <a:latin typeface="ＭＳ ゴシック" panose="020B0609070205080204" pitchFamily="49" charset="-128"/>
              <a:ea typeface="ＭＳ ゴシック" panose="020B0609070205080204" pitchFamily="49" charset="-128"/>
            </a:endParaRPr>
          </a:p>
          <a:p>
            <a:pPr marL="0" indent="0">
              <a:lnSpc>
                <a:spcPts val="2400"/>
              </a:lnSpc>
              <a:spcBef>
                <a:spcPts val="0"/>
              </a:spcBef>
              <a:buNone/>
            </a:pPr>
            <a:r>
              <a:rPr lang="en-US" altLang="ja-JP" sz="1600" dirty="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en-US" altLang="ja-JP"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□本人の住民票の写しを用意したか</a:t>
            </a:r>
            <a:r>
              <a:rPr lang="ja-JP" altLang="en-US" sz="1000" dirty="0">
                <a:solidFill>
                  <a:schemeClr val="bg1">
                    <a:lumMod val="10000"/>
                  </a:schemeClr>
                </a:solidFill>
                <a:latin typeface="ＭＳ ゴシック" panose="020B0609070205080204" pitchFamily="49" charset="-128"/>
                <a:ea typeface="ＭＳ ゴシック" panose="020B0609070205080204" pitchFamily="49" charset="-128"/>
              </a:rPr>
              <a:t>（参加者証の申請書類です）</a:t>
            </a:r>
            <a:endParaRPr lang="en-US" altLang="ja-JP" sz="1000" dirty="0">
              <a:solidFill>
                <a:schemeClr val="bg1">
                  <a:lumMod val="10000"/>
                </a:schemeClr>
              </a:solidFill>
              <a:latin typeface="ＭＳ ゴシック" panose="020B0609070205080204" pitchFamily="49" charset="-128"/>
              <a:ea typeface="ＭＳ ゴシック" panose="020B0609070205080204" pitchFamily="49" charset="-128"/>
            </a:endParaRPr>
          </a:p>
          <a:p>
            <a:pPr marL="0" indent="0">
              <a:lnSpc>
                <a:spcPts val="2400"/>
              </a:lnSpc>
              <a:spcBef>
                <a:spcPts val="0"/>
              </a:spcBef>
              <a:buNone/>
            </a:pPr>
            <a:r>
              <a:rPr lang="en-US" altLang="ja-JP" sz="1600" dirty="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en-US" altLang="ja-JP"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   </a:t>
            </a:r>
            <a:r>
              <a:rPr lang="ja-JP" altLang="en-US"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□都道府県の担当課の連絡先をリーフレット等で案内したか</a:t>
            </a:r>
            <a:endParaRPr lang="en-US" altLang="ja-JP" sz="1600" dirty="0" smtClean="0">
              <a:solidFill>
                <a:schemeClr val="bg1">
                  <a:lumMod val="10000"/>
                </a:schemeClr>
              </a:solidFill>
              <a:latin typeface="ＤＦ特太ゴシック体" panose="020B0509000000000000" pitchFamily="49" charset="-128"/>
              <a:ea typeface="ＤＦ特太ゴシック体" panose="020B0509000000000000" pitchFamily="49" charset="-128"/>
            </a:endParaRPr>
          </a:p>
        </p:txBody>
      </p:sp>
      <p:sp>
        <p:nvSpPr>
          <p:cNvPr id="2" name="正方形/長方形 1"/>
          <p:cNvSpPr/>
          <p:nvPr/>
        </p:nvSpPr>
        <p:spPr>
          <a:xfrm>
            <a:off x="0" y="0"/>
            <a:ext cx="9980617" cy="523220"/>
          </a:xfrm>
          <a:prstGeom prst="rect">
            <a:avLst/>
          </a:prstGeom>
          <a:noFill/>
        </p:spPr>
        <p:txBody>
          <a:bodyPr wrap="none" lIns="91440" tIns="45720" rIns="91440" bIns="45720">
            <a:spAutoFit/>
          </a:bodyPr>
          <a:lstStyle/>
          <a:p>
            <a:pPr algn="ctr"/>
            <a:r>
              <a:rPr lang="ja-JP" altLang="en-US" sz="2800" b="1" dirty="0">
                <a:ln w="12700" cmpd="sng">
                  <a:solidFill>
                    <a:schemeClr val="accent4"/>
                  </a:solidFill>
                  <a:prstDash val="solid"/>
                </a:ln>
                <a:solidFill>
                  <a:srgbClr val="FF0000"/>
                </a:solidFill>
              </a:rPr>
              <a:t>７</a:t>
            </a:r>
            <a:r>
              <a:rPr lang="en-US" altLang="ja-JP" sz="2800" b="1" dirty="0" smtClean="0">
                <a:ln w="12700" cmpd="sng">
                  <a:solidFill>
                    <a:schemeClr val="accent4"/>
                  </a:solidFill>
                  <a:prstDash val="solid"/>
                </a:ln>
                <a:solidFill>
                  <a:srgbClr val="FF0000"/>
                </a:solidFill>
              </a:rPr>
              <a:t>.</a:t>
            </a:r>
            <a:r>
              <a:rPr lang="ja-JP" altLang="en-US" sz="2800" b="1" dirty="0" smtClean="0">
                <a:ln w="12700" cmpd="sng">
                  <a:solidFill>
                    <a:schemeClr val="accent4"/>
                  </a:solidFill>
                  <a:prstDash val="solid"/>
                </a:ln>
                <a:solidFill>
                  <a:srgbClr val="FF0000"/>
                </a:solidFill>
              </a:rPr>
              <a:t>チェックリスト（肝がん・重度肝硬変治療研究促進事業）</a:t>
            </a:r>
            <a:endParaRPr lang="ja-JP" altLang="en-US" sz="2800" b="1" dirty="0">
              <a:ln w="12700" cmpd="sng">
                <a:solidFill>
                  <a:schemeClr val="accent4"/>
                </a:solidFill>
                <a:prstDash val="solid"/>
              </a:ln>
              <a:solidFill>
                <a:srgbClr val="FF0000"/>
              </a:solidFill>
            </a:endParaRPr>
          </a:p>
        </p:txBody>
      </p:sp>
      <p:sp>
        <p:nvSpPr>
          <p:cNvPr id="6" name="コンテンツ プレースホルダー 2"/>
          <p:cNvSpPr txBox="1">
            <a:spLocks/>
          </p:cNvSpPr>
          <p:nvPr/>
        </p:nvSpPr>
        <p:spPr>
          <a:xfrm>
            <a:off x="381796" y="404664"/>
            <a:ext cx="9217024" cy="313492"/>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a:lstStyle>
          <a:p>
            <a:pPr marL="0" indent="0">
              <a:buFont typeface="Wingdings 3" panose="05040102010807070707" pitchFamily="18" charset="2"/>
              <a:buNone/>
            </a:pPr>
            <a:r>
              <a:rPr lang="ja-JP" altLang="en-US" sz="1400" dirty="0" smtClean="0">
                <a:solidFill>
                  <a:schemeClr val="bg1">
                    <a:lumMod val="10000"/>
                  </a:schemeClr>
                </a:solidFill>
              </a:rPr>
              <a:t>医療機関に確認していただきたいことのチェックリストです。必要に応じてコピーして活用してください。</a:t>
            </a:r>
            <a:endParaRPr lang="en-US" altLang="ja-JP" sz="1400" dirty="0" smtClean="0">
              <a:solidFill>
                <a:schemeClr val="bg1">
                  <a:lumMod val="10000"/>
                </a:schemeClr>
              </a:solidFill>
            </a:endParaRPr>
          </a:p>
        </p:txBody>
      </p:sp>
      <p:sp>
        <p:nvSpPr>
          <p:cNvPr id="4" name="正方形/長方形 3"/>
          <p:cNvSpPr/>
          <p:nvPr/>
        </p:nvSpPr>
        <p:spPr>
          <a:xfrm>
            <a:off x="6574484" y="5890861"/>
            <a:ext cx="3024336" cy="914399"/>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dirty="0" smtClean="0">
                <a:solidFill>
                  <a:schemeClr val="bg1">
                    <a:lumMod val="10000"/>
                  </a:schemeClr>
                </a:solidFill>
              </a:rPr>
              <a:t>都道府県</a:t>
            </a:r>
            <a:r>
              <a:rPr lang="ja-JP" altLang="en-US" dirty="0">
                <a:solidFill>
                  <a:schemeClr val="bg1">
                    <a:lumMod val="10000"/>
                  </a:schemeClr>
                </a:solidFill>
              </a:rPr>
              <a:t>の</a:t>
            </a:r>
            <a:r>
              <a:rPr lang="ja-JP" altLang="en-US" dirty="0" smtClean="0">
                <a:solidFill>
                  <a:schemeClr val="bg1">
                    <a:lumMod val="10000"/>
                  </a:schemeClr>
                </a:solidFill>
              </a:rPr>
              <a:t>問合せ先</a:t>
            </a:r>
            <a:endParaRPr kumimoji="1" lang="en-US" altLang="ja-JP" dirty="0">
              <a:solidFill>
                <a:schemeClr val="bg1">
                  <a:lumMod val="10000"/>
                </a:schemeClr>
              </a:solidFill>
            </a:endParaRPr>
          </a:p>
        </p:txBody>
      </p:sp>
      <p:sp>
        <p:nvSpPr>
          <p:cNvPr id="8" name="角丸四角形 7"/>
          <p:cNvSpPr/>
          <p:nvPr/>
        </p:nvSpPr>
        <p:spPr>
          <a:xfrm>
            <a:off x="158185" y="692696"/>
            <a:ext cx="9664246" cy="589577"/>
          </a:xfrm>
          <a:prstGeom prst="roundRect">
            <a:avLst>
              <a:gd name="adj" fmla="val 15183"/>
            </a:avLst>
          </a:prstGeom>
          <a:ln w="41275">
            <a:solidFill>
              <a:schemeClr val="bg1">
                <a:lumMod val="1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r>
              <a:rPr lang="ja-JP" altLang="en-US" sz="1600" dirty="0">
                <a:solidFill>
                  <a:schemeClr val="bg1">
                    <a:lumMod val="10000"/>
                  </a:schemeClr>
                </a:solidFill>
                <a:latin typeface="+mn-ea"/>
              </a:rPr>
              <a:t>肝がんや重度肝硬変（非代償性肝硬変）で当院に初めて入院又は通院</a:t>
            </a:r>
            <a:r>
              <a:rPr lang="ja-JP" altLang="en-US" sz="1600" dirty="0" smtClean="0">
                <a:solidFill>
                  <a:schemeClr val="bg1">
                    <a:lumMod val="10000"/>
                  </a:schemeClr>
                </a:solidFill>
                <a:latin typeface="+mn-ea"/>
              </a:rPr>
              <a:t>する患者</a:t>
            </a:r>
            <a:r>
              <a:rPr lang="ja-JP" altLang="en-US" sz="1600" dirty="0">
                <a:solidFill>
                  <a:schemeClr val="bg1">
                    <a:lumMod val="10000"/>
                  </a:schemeClr>
                </a:solidFill>
                <a:latin typeface="+mn-ea"/>
              </a:rPr>
              <a:t>さんへの確認事項</a:t>
            </a:r>
            <a:endParaRPr kumimoji="1" lang="en-US" altLang="ja-JP" sz="1600" b="1" u="sng" dirty="0" smtClean="0">
              <a:solidFill>
                <a:srgbClr val="000000"/>
              </a:solidFill>
              <a:effectLst/>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158185" y="3703519"/>
            <a:ext cx="9664246" cy="589577"/>
          </a:xfrm>
          <a:prstGeom prst="roundRect">
            <a:avLst>
              <a:gd name="adj" fmla="val 15183"/>
            </a:avLst>
          </a:prstGeom>
          <a:ln w="41275">
            <a:solidFill>
              <a:schemeClr val="bg1">
                <a:lumMod val="1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rtlCol="0" anchor="ctr"/>
          <a:lstStyle/>
          <a:p>
            <a:r>
              <a:rPr lang="ja-JP" altLang="en-US" sz="1600" dirty="0">
                <a:solidFill>
                  <a:srgbClr val="000000"/>
                </a:solidFill>
                <a:latin typeface="+mn-ea"/>
              </a:rPr>
              <a:t>肝</a:t>
            </a:r>
            <a:r>
              <a:rPr lang="ja-JP" altLang="en-US" sz="1600" dirty="0" smtClean="0">
                <a:solidFill>
                  <a:srgbClr val="000000"/>
                </a:solidFill>
                <a:latin typeface="+mn-ea"/>
              </a:rPr>
              <a:t>がんや重度肝</a:t>
            </a:r>
            <a:r>
              <a:rPr lang="ja-JP" altLang="en-US" sz="1600" dirty="0">
                <a:solidFill>
                  <a:srgbClr val="000000"/>
                </a:solidFill>
                <a:latin typeface="+mn-ea"/>
              </a:rPr>
              <a:t>硬変の入院治療又は肝がんの通院治療に係る医療費が過去１年間で既に２月以上高額療養費算定基準額を</a:t>
            </a:r>
            <a:r>
              <a:rPr lang="ja-JP" altLang="en-US" sz="1600" dirty="0" smtClean="0">
                <a:solidFill>
                  <a:srgbClr val="000000"/>
                </a:solidFill>
                <a:latin typeface="+mn-ea"/>
              </a:rPr>
              <a:t>超えている場合の、患者</a:t>
            </a:r>
            <a:r>
              <a:rPr lang="ja-JP" altLang="en-US" sz="1600" dirty="0">
                <a:solidFill>
                  <a:srgbClr val="000000"/>
                </a:solidFill>
                <a:latin typeface="+mn-ea"/>
              </a:rPr>
              <a:t>さんへの確認事項</a:t>
            </a:r>
            <a:endParaRPr kumimoji="1" lang="en-US" altLang="ja-JP" sz="1600" dirty="0" smtClean="0">
              <a:solidFill>
                <a:srgbClr val="000000"/>
              </a:solidFill>
              <a:effectLst/>
              <a:latin typeface="+mn-ea"/>
            </a:endParaRPr>
          </a:p>
        </p:txBody>
      </p:sp>
      <p:graphicFrame>
        <p:nvGraphicFramePr>
          <p:cNvPr id="5" name="表 4"/>
          <p:cNvGraphicFramePr>
            <a:graphicFrameLocks noGrp="1"/>
          </p:cNvGraphicFramePr>
          <p:nvPr>
            <p:extLst/>
          </p:nvPr>
        </p:nvGraphicFramePr>
        <p:xfrm>
          <a:off x="1064568" y="2223482"/>
          <a:ext cx="8640960" cy="1341120"/>
        </p:xfrm>
        <a:graphic>
          <a:graphicData uri="http://schemas.openxmlformats.org/drawingml/2006/table">
            <a:tbl>
              <a:tblPr>
                <a:tableStyleId>{5C22544A-7EE6-4342-B048-85BDC9FD1C3A}</a:tableStyleId>
              </a:tblPr>
              <a:tblGrid>
                <a:gridCol w="2808312">
                  <a:extLst>
                    <a:ext uri="{9D8B030D-6E8A-4147-A177-3AD203B41FA5}">
                      <a16:colId xmlns:a16="http://schemas.microsoft.com/office/drawing/2014/main" val="1581322629"/>
                    </a:ext>
                  </a:extLst>
                </a:gridCol>
                <a:gridCol w="5832648">
                  <a:extLst>
                    <a:ext uri="{9D8B030D-6E8A-4147-A177-3AD203B41FA5}">
                      <a16:colId xmlns:a16="http://schemas.microsoft.com/office/drawing/2014/main" val="2786950707"/>
                    </a:ext>
                  </a:extLst>
                </a:gridCol>
              </a:tblGrid>
              <a:tr h="137724">
                <a:tc>
                  <a:txBody>
                    <a:bodyPr/>
                    <a:lstStyle/>
                    <a:p>
                      <a:r>
                        <a:rPr lang="ja-JP" altLang="en-US" sz="1400" dirty="0" smtClean="0">
                          <a:solidFill>
                            <a:schemeClr val="bg1">
                              <a:lumMod val="10000"/>
                            </a:schemeClr>
                          </a:solidFill>
                        </a:rPr>
                        <a:t>医療記録票を</a:t>
                      </a:r>
                      <a:r>
                        <a:rPr lang="ja-JP" altLang="en-US" sz="1400" u="sng" dirty="0" smtClean="0">
                          <a:solidFill>
                            <a:schemeClr val="bg1">
                              <a:lumMod val="10000"/>
                            </a:schemeClr>
                          </a:solidFill>
                        </a:rPr>
                        <a:t>持っていない</a:t>
                      </a:r>
                      <a:r>
                        <a:rPr lang="ja-JP" altLang="en-US" sz="1400" dirty="0" smtClean="0">
                          <a:solidFill>
                            <a:schemeClr val="bg1">
                              <a:lumMod val="10000"/>
                            </a:schemeClr>
                          </a:solidFill>
                        </a:rPr>
                        <a:t>場合</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4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□医療記録票を交付（及び記載）してください。</a:t>
                      </a:r>
                      <a:endParaRPr lang="en-US" altLang="ja-JP" sz="1400" dirty="0" smtClean="0">
                        <a:solidFill>
                          <a:schemeClr val="bg1">
                            <a:lumMod val="10000"/>
                          </a:schemeClr>
                        </a:solidFill>
                        <a:latin typeface="ＤＦ特太ゴシック体" panose="020B0509000000000000" pitchFamily="49" charset="-128"/>
                        <a:ea typeface="ＤＦ特太ゴシック体" panose="020B05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6857327"/>
                  </a:ext>
                </a:extLst>
              </a:tr>
              <a:tr h="120956">
                <a:tc rowSpan="2">
                  <a:txBody>
                    <a:bodyPr/>
                    <a:lstStyle/>
                    <a:p>
                      <a:r>
                        <a:rPr lang="ja-JP" altLang="en-US" sz="1400" dirty="0" smtClean="0">
                          <a:solidFill>
                            <a:schemeClr val="bg1">
                              <a:lumMod val="10000"/>
                            </a:schemeClr>
                          </a:solidFill>
                        </a:rPr>
                        <a:t>参加者証を</a:t>
                      </a:r>
                      <a:r>
                        <a:rPr lang="ja-JP" altLang="en-US" sz="1400" u="sng" dirty="0" smtClean="0">
                          <a:solidFill>
                            <a:schemeClr val="bg1">
                              <a:lumMod val="10000"/>
                            </a:schemeClr>
                          </a:solidFill>
                        </a:rPr>
                        <a:t>持っている</a:t>
                      </a:r>
                      <a:r>
                        <a:rPr lang="ja-JP" altLang="en-US" sz="1400" dirty="0" smtClean="0">
                          <a:solidFill>
                            <a:schemeClr val="bg1">
                              <a:lumMod val="10000"/>
                            </a:schemeClr>
                          </a:solidFill>
                        </a:rPr>
                        <a:t>場合</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0975" marR="0" lvl="0" indent="-180975" algn="l" defTabSz="742950" rtl="0" eaLnBrk="1" fontAlgn="auto" latinLnBrk="0" hangingPunct="1">
                        <a:lnSpc>
                          <a:spcPct val="100000"/>
                        </a:lnSpc>
                        <a:spcBef>
                          <a:spcPts val="0"/>
                        </a:spcBef>
                        <a:spcAft>
                          <a:spcPts val="0"/>
                        </a:spcAft>
                        <a:buClrTx/>
                        <a:buSzTx/>
                        <a:buFontTx/>
                        <a:buNone/>
                        <a:tabLst/>
                        <a:defRPr/>
                      </a:pPr>
                      <a:r>
                        <a:rPr lang="ja-JP" altLang="en-US" sz="14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□入院の場合で、条件を満たしていたら、自己負担額を１万円にしてください。</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2525608"/>
                  </a:ext>
                </a:extLst>
              </a:tr>
              <a:tr h="37084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975" marR="0" lvl="0" indent="-180975" algn="l" defTabSz="742950" rtl="0" eaLnBrk="1" fontAlgn="auto" latinLnBrk="0" hangingPunct="1">
                        <a:lnSpc>
                          <a:spcPct val="100000"/>
                        </a:lnSpc>
                        <a:spcBef>
                          <a:spcPts val="0"/>
                        </a:spcBef>
                        <a:spcAft>
                          <a:spcPts val="0"/>
                        </a:spcAft>
                        <a:buClrTx/>
                        <a:buSzTx/>
                        <a:buFontTx/>
                        <a:buNone/>
                        <a:tabLst/>
                        <a:defRPr/>
                      </a:pPr>
                      <a:r>
                        <a:rPr lang="ja-JP" altLang="en-US" sz="1400" dirty="0" smtClean="0">
                          <a:solidFill>
                            <a:schemeClr val="bg1">
                              <a:lumMod val="10000"/>
                            </a:schemeClr>
                          </a:solidFill>
                          <a:latin typeface="ＤＦ特太ゴシック体" panose="020B0509000000000000" pitchFamily="49" charset="-128"/>
                          <a:ea typeface="ＤＦ特太ゴシック体" panose="020B0509000000000000" pitchFamily="49" charset="-128"/>
                        </a:rPr>
                        <a:t>□通院の場合で、条件を満たしていたら、都道府県に償還請求をすれば、助成が受けられる旨を患者さんに案内してください。</a:t>
                      </a:r>
                      <a:endParaRPr kumimoji="1" lang="ja-JP"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2953050"/>
                  </a:ext>
                </a:extLst>
              </a:tr>
            </a:tbl>
          </a:graphicData>
        </a:graphic>
      </p:graphicFrame>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solidFill>
                  <a:schemeClr val="tx1"/>
                </a:solidFill>
              </a:rPr>
              <a:pPr/>
              <a:t>8</a:t>
            </a:fld>
            <a:endParaRPr kumimoji="1" lang="ja-JP" altLang="en-US" dirty="0">
              <a:solidFill>
                <a:schemeClr val="tx1"/>
              </a:solidFill>
            </a:endParaRPr>
          </a:p>
        </p:txBody>
      </p:sp>
    </p:spTree>
    <p:extLst>
      <p:ext uri="{BB962C8B-B14F-4D97-AF65-F5344CB8AC3E}">
        <p14:creationId xmlns:p14="http://schemas.microsoft.com/office/powerpoint/2010/main" val="791232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41275">
          <a:solidFill>
            <a:schemeClr val="accent5">
              <a:lumMod val="50000"/>
              <a:alpha val="60000"/>
            </a:schemeClr>
          </a:solidFill>
          <a:prstDash val="sysDot"/>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2835</Words>
  <Application>Microsoft Office PowerPoint</Application>
  <PresentationFormat>A4 210 x 297 mm</PresentationFormat>
  <Paragraphs>202</Paragraphs>
  <Slides>8</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8</vt:i4>
      </vt:variant>
    </vt:vector>
  </HeadingPairs>
  <TitlesOfParts>
    <vt:vector size="21" baseType="lpstr">
      <vt:lpstr>ＤＦ特太ゴシック体</vt:lpstr>
      <vt:lpstr>HGP創英角ｺﾞｼｯｸUB</vt:lpstr>
      <vt:lpstr>HG丸ｺﾞｼｯｸM-PRO</vt:lpstr>
      <vt:lpstr>HG創英角ｺﾞｼｯｸUB</vt:lpstr>
      <vt:lpstr>ＭＳ ゴシック</vt:lpstr>
      <vt:lpstr>メイリオ</vt:lpstr>
      <vt:lpstr>游ゴシック</vt:lpstr>
      <vt:lpstr>游ゴシック Light</vt:lpstr>
      <vt:lpstr>Arial</vt:lpstr>
      <vt:lpstr>Century Gothic</vt:lpstr>
      <vt:lpstr>Times New Roman</vt:lpstr>
      <vt:lpstr>Wingdings 3</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2021-04-01T01:21:59Z</dcterms:created>
  <dcterms:modified xsi:type="dcterms:W3CDTF">2021-04-01T01:22:09Z</dcterms:modified>
</cp:coreProperties>
</file>