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314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953127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635205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955657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165205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349902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2853791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2593896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1232891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3636783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1169584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B1F736D-E1C6-4AEC-AFD1-43FA8A6EE143}" type="datetimeFigureOut">
              <a:rPr kumimoji="1" lang="ja-JP" altLang="en-US" smtClean="0"/>
              <a:t>2023/10/16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3239913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B1F736D-E1C6-4AEC-AFD1-43FA8A6EE143}" type="datetimeFigureOut">
              <a:rPr kumimoji="1" lang="ja-JP" altLang="en-US" smtClean="0"/>
              <a:t>2023/10/16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C9089FE-A75F-4A9E-9A53-2BF36417F3AA}" type="slidenum">
              <a:rPr kumimoji="1" lang="ja-JP" altLang="en-US" smtClean="0"/>
              <a:t>‹#›</a:t>
            </a:fld>
            <a:endParaRPr kumimoji="1" lang="ja-JP" altLang="en-US"/>
          </a:p>
        </p:txBody>
      </p:sp>
    </p:spTree>
    <p:extLst>
      <p:ext uri="{BB962C8B-B14F-4D97-AF65-F5344CB8AC3E}">
        <p14:creationId xmlns:p14="http://schemas.microsoft.com/office/powerpoint/2010/main" val="1280037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6858000" cy="1723549"/>
          </a:xfrm>
          <a:prstGeom prst="rect">
            <a:avLst/>
          </a:prstGeom>
        </p:spPr>
        <p:txBody>
          <a:bodyPr wrap="square">
            <a:spAutoFit/>
          </a:bodyPr>
          <a:lstStyle/>
          <a:p>
            <a:pPr>
              <a:spcAft>
                <a:spcPts val="0"/>
              </a:spcAft>
            </a:pPr>
            <a:r>
              <a:rPr lang="ja-JP" altLang="en-US" sz="2000" kern="100" dirty="0" smtClean="0">
                <a:solidFill>
                  <a:srgbClr val="0000FF"/>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ja-JP" sz="2000" kern="100" dirty="0" smtClean="0">
                <a:solidFill>
                  <a:srgbClr val="0000FF"/>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とっとり</a:t>
            </a:r>
            <a:r>
              <a:rPr lang="en-US" altLang="ja-JP" sz="2000" kern="100" dirty="0">
                <a:solidFill>
                  <a:srgbClr val="0000FF"/>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SDGs</a:t>
            </a:r>
            <a:r>
              <a:rPr lang="ja-JP" altLang="ja-JP" sz="2000" kern="100" dirty="0">
                <a:solidFill>
                  <a:srgbClr val="0000FF"/>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認証</a:t>
            </a:r>
            <a:r>
              <a:rPr lang="ja-JP" altLang="ja-JP" sz="2000" kern="100" dirty="0" smtClean="0">
                <a:solidFill>
                  <a:srgbClr val="0000FF"/>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企業</a:t>
            </a:r>
            <a:r>
              <a:rPr lang="ja-JP" altLang="en-US" sz="2000" kern="100" dirty="0" smtClean="0">
                <a:solidFill>
                  <a:srgbClr val="0000FF"/>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の</a:t>
            </a:r>
            <a:endParaRPr lang="en-US" altLang="ja-JP" sz="2000" kern="100" dirty="0" smtClean="0">
              <a:solidFill>
                <a:srgbClr val="0000FF"/>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ctr">
              <a:spcBef>
                <a:spcPts val="1200"/>
              </a:spcBef>
              <a:spcAft>
                <a:spcPts val="0"/>
              </a:spcAft>
            </a:pPr>
            <a:r>
              <a:rPr lang="en-US" altLang="ja-JP" sz="38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SDGs</a:t>
            </a:r>
            <a:r>
              <a:rPr lang="ja-JP" altLang="en-US" sz="38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経営推進のための</a:t>
            </a:r>
            <a:endParaRPr lang="en-US" altLang="ja-JP" sz="38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ctr">
              <a:spcAft>
                <a:spcPts val="0"/>
              </a:spcAft>
            </a:pPr>
            <a:r>
              <a:rPr lang="ja-JP" altLang="ja-JP" sz="38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マッチング</a:t>
            </a:r>
            <a:r>
              <a:rPr lang="ja-JP" altLang="en-US" sz="38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をあと押しします！</a:t>
            </a:r>
            <a:endParaRPr lang="ja-JP" altLang="ja-JP" sz="38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pic>
        <p:nvPicPr>
          <p:cNvPr id="6" name="図 5"/>
          <p:cNvPicPr>
            <a:picLocks noChangeAspect="1"/>
          </p:cNvPicPr>
          <p:nvPr/>
        </p:nvPicPr>
        <p:blipFill>
          <a:blip r:embed="rId2"/>
          <a:stretch>
            <a:fillRect/>
          </a:stretch>
        </p:blipFill>
        <p:spPr>
          <a:xfrm>
            <a:off x="5056127" y="1785762"/>
            <a:ext cx="1125520" cy="1125520"/>
          </a:xfrm>
          <a:prstGeom prst="rect">
            <a:avLst/>
          </a:prstGeom>
        </p:spPr>
      </p:pic>
      <p:sp>
        <p:nvSpPr>
          <p:cNvPr id="7" name="正方形/長方形 6"/>
          <p:cNvSpPr/>
          <p:nvPr/>
        </p:nvSpPr>
        <p:spPr>
          <a:xfrm>
            <a:off x="47625" y="1764472"/>
            <a:ext cx="5002152" cy="1862048"/>
          </a:xfrm>
          <a:prstGeom prst="rect">
            <a:avLst/>
          </a:prstGeom>
        </p:spPr>
        <p:txBody>
          <a:bodyPr wrap="square">
            <a:spAutoFit/>
          </a:bodyPr>
          <a:lstStyle/>
          <a:p>
            <a:r>
              <a:rPr lang="ja-JP" altLang="en-US"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鳥取県では、</a:t>
            </a:r>
            <a:r>
              <a:rPr lang="en-US" altLang="ja-JP"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SDGs</a:t>
            </a:r>
            <a:r>
              <a:rPr lang="ja-JP" altLang="ja-JP"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a:t>
            </a:r>
            <a:r>
              <a:rPr lang="en-US" altLang="ja-JP"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17</a:t>
            </a:r>
            <a:r>
              <a:rPr lang="ja-JP" altLang="ja-JP"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番目</a:t>
            </a:r>
            <a:r>
              <a:rPr lang="ja-JP" altLang="ja-JP" sz="15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a:t>
            </a:r>
            <a:r>
              <a:rPr lang="ja-JP" altLang="ja-JP"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ゴール「</a:t>
            </a:r>
            <a:r>
              <a:rPr lang="ja-JP" altLang="ja-JP" sz="15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パートナーシップで目標を達成しよう</a:t>
            </a:r>
            <a:r>
              <a:rPr lang="ja-JP" altLang="ja-JP"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en-US"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を推進するため</a:t>
            </a:r>
            <a:r>
              <a:rPr lang="ja-JP" altLang="ja-JP"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r>
              <a:rPr lang="ja-JP" altLang="ja-JP" sz="15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志を同じく</a:t>
            </a:r>
            <a:r>
              <a:rPr lang="ja-JP" altLang="ja-JP"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する</a:t>
            </a:r>
            <a:r>
              <a:rPr lang="ja-JP" altLang="en-US" sz="1500" b="1" dirty="0" smtClean="0">
                <a:solidFill>
                  <a:srgbClr val="FF000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認証企業同士</a:t>
            </a:r>
            <a:r>
              <a:rPr lang="ja-JP" altLang="ja-JP" sz="1500" b="1" dirty="0" smtClean="0">
                <a:solidFill>
                  <a:srgbClr val="FF000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のマッチング</a:t>
            </a:r>
            <a:r>
              <a:rPr lang="ja-JP" altLang="en-US" sz="1500" b="1" dirty="0" smtClean="0">
                <a:solidFill>
                  <a:srgbClr val="FF000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や、認証企業と地域社会とのマッチングをあと押しします</a:t>
            </a:r>
            <a:r>
              <a:rPr lang="ja-JP" altLang="en-US"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a:t>
            </a:r>
            <a:endParaRPr lang="en-US" altLang="ja-JP"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spcBef>
                <a:spcPts val="1200"/>
              </a:spcBef>
            </a:pPr>
            <a:r>
              <a:rPr lang="ja-JP" altLang="en-US" sz="15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他の認証企業や地域社会等とのマッチングのご希望がありましたら、提案シート（裏面）により、是非ご提案ください！</a:t>
            </a:r>
            <a:endParaRPr lang="ja-JP" altLang="en-US" sz="1500" dirty="0">
              <a:latin typeface="UD デジタル 教科書体 N-R" panose="02020400000000000000" pitchFamily="17" charset="-128"/>
              <a:ea typeface="UD デジタル 教科書体 N-R" panose="02020400000000000000" pitchFamily="17" charset="-128"/>
            </a:endParaRPr>
          </a:p>
        </p:txBody>
      </p:sp>
      <p:sp>
        <p:nvSpPr>
          <p:cNvPr id="8" name="正方形/長方形 7"/>
          <p:cNvSpPr/>
          <p:nvPr/>
        </p:nvSpPr>
        <p:spPr>
          <a:xfrm>
            <a:off x="114300" y="3657902"/>
            <a:ext cx="3759200" cy="338554"/>
          </a:xfrm>
          <a:prstGeom prst="rect">
            <a:avLst/>
          </a:prstGeom>
        </p:spPr>
        <p:txBody>
          <a:bodyPr wrap="square">
            <a:spAutoFit/>
          </a:bodyPr>
          <a:lstStyle/>
          <a:p>
            <a:r>
              <a:rPr lang="en-US" altLang="ja-JP" sz="16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600" dirty="0" smtClean="0">
                <a:latin typeface="Meiryo UI" panose="020B0604030504040204" pitchFamily="50" charset="-128"/>
                <a:ea typeface="Meiryo UI" panose="020B0604030504040204" pitchFamily="50" charset="-128"/>
                <a:cs typeface="Times New Roman" panose="02020603050405020304" pitchFamily="18" charset="0"/>
              </a:rPr>
              <a:t>マッチングニーズ</a:t>
            </a:r>
            <a:r>
              <a:rPr lang="ja-JP" altLang="ja-JP" sz="1600" dirty="0">
                <a:latin typeface="Meiryo UI" panose="020B0604030504040204" pitchFamily="50" charset="-128"/>
                <a:ea typeface="Meiryo UI" panose="020B0604030504040204" pitchFamily="50" charset="-128"/>
                <a:cs typeface="Times New Roman" panose="02020603050405020304" pitchFamily="18" charset="0"/>
              </a:rPr>
              <a:t>・シーズ</a:t>
            </a:r>
            <a:r>
              <a:rPr lang="ja-JP" altLang="ja-JP" sz="1600" dirty="0" smtClean="0">
                <a:latin typeface="Meiryo UI" panose="020B0604030504040204" pitchFamily="50" charset="-128"/>
                <a:ea typeface="Meiryo UI" panose="020B0604030504040204" pitchFamily="50" charset="-128"/>
                <a:cs typeface="Times New Roman" panose="02020603050405020304" pitchFamily="18" charset="0"/>
              </a:rPr>
              <a:t>募集概要</a:t>
            </a:r>
            <a:r>
              <a:rPr lang="en-US" altLang="ja-JP" sz="1600" dirty="0" smtClean="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600" dirty="0">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8614623"/>
              </p:ext>
            </p:extLst>
          </p:nvPr>
        </p:nvGraphicFramePr>
        <p:xfrm>
          <a:off x="242888" y="3921748"/>
          <a:ext cx="6466008" cy="3118440"/>
        </p:xfrm>
        <a:graphic>
          <a:graphicData uri="http://schemas.openxmlformats.org/drawingml/2006/table">
            <a:tbl>
              <a:tblPr firstRow="1" firstCol="1" bandRow="1">
                <a:tableStyleId>{5940675A-B579-460E-94D1-54222C63F5DA}</a:tableStyleId>
              </a:tblPr>
              <a:tblGrid>
                <a:gridCol w="1067255">
                  <a:extLst>
                    <a:ext uri="{9D8B030D-6E8A-4147-A177-3AD203B41FA5}">
                      <a16:colId xmlns:a16="http://schemas.microsoft.com/office/drawing/2014/main" val="4052563520"/>
                    </a:ext>
                  </a:extLst>
                </a:gridCol>
                <a:gridCol w="5398753">
                  <a:extLst>
                    <a:ext uri="{9D8B030D-6E8A-4147-A177-3AD203B41FA5}">
                      <a16:colId xmlns:a16="http://schemas.microsoft.com/office/drawing/2014/main" val="2602691848"/>
                    </a:ext>
                  </a:extLst>
                </a:gridCol>
              </a:tblGrid>
              <a:tr h="211027">
                <a:tc>
                  <a:txBody>
                    <a:bodyPr/>
                    <a:lstStyle/>
                    <a:p>
                      <a:pPr algn="dist">
                        <a:lnSpc>
                          <a:spcPct val="100000"/>
                        </a:lnSpc>
                        <a:spcAft>
                          <a:spcPts val="0"/>
                        </a:spcAft>
                      </a:pPr>
                      <a:r>
                        <a:rPr lang="ja-JP" sz="1400" kern="100" dirty="0">
                          <a:effectLst/>
                          <a:latin typeface="Meiryo UI" panose="020B0604030504040204" pitchFamily="50" charset="-128"/>
                          <a:ea typeface="Meiryo UI" panose="020B0604030504040204" pitchFamily="50" charset="-128"/>
                        </a:rPr>
                        <a:t>募集時期</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400" kern="100" dirty="0" smtClean="0">
                          <a:effectLst/>
                          <a:latin typeface="Meiryo UI" panose="020B0604030504040204" pitchFamily="50" charset="-128"/>
                          <a:ea typeface="Meiryo UI" panose="020B0604030504040204" pitchFamily="50" charset="-128"/>
                        </a:rPr>
                        <a:t>年２回</a:t>
                      </a:r>
                      <a:r>
                        <a:rPr lang="ja-JP" altLang="en-US" sz="1400" kern="100" dirty="0" smtClean="0">
                          <a:effectLst/>
                          <a:latin typeface="Meiryo UI" panose="020B0604030504040204" pitchFamily="50" charset="-128"/>
                          <a:ea typeface="Meiryo UI" panose="020B0604030504040204" pitchFamily="50" charset="-128"/>
                        </a:rPr>
                        <a:t>（予定）</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4692464"/>
                  </a:ext>
                </a:extLst>
              </a:tr>
              <a:tr h="562738">
                <a:tc>
                  <a:txBody>
                    <a:bodyPr/>
                    <a:lstStyle/>
                    <a:p>
                      <a:pPr algn="dist">
                        <a:lnSpc>
                          <a:spcPct val="100000"/>
                        </a:lnSpc>
                        <a:spcAft>
                          <a:spcPts val="0"/>
                        </a:spcAft>
                      </a:pPr>
                      <a:r>
                        <a:rPr lang="ja-JP" sz="1400" kern="100" dirty="0">
                          <a:effectLst/>
                          <a:latin typeface="Meiryo UI" panose="020B0604030504040204" pitchFamily="50" charset="-128"/>
                          <a:ea typeface="Meiryo UI" panose="020B0604030504040204" pitchFamily="50" charset="-128"/>
                        </a:rPr>
                        <a:t>募集内容</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altLang="en-US" sz="1500" b="1" kern="100" dirty="0" smtClean="0">
                          <a:effectLst/>
                          <a:latin typeface="Meiryo UI" panose="020B0604030504040204" pitchFamily="50" charset="-128"/>
                          <a:ea typeface="Meiryo UI" panose="020B0604030504040204" pitchFamily="50" charset="-128"/>
                        </a:rPr>
                        <a:t>他者との連携によるオープンイノベーションや付加価値創造につながるもの、</a:t>
                      </a:r>
                      <a:r>
                        <a:rPr lang="en-US" sz="1500" b="1" kern="100" dirty="0" smtClean="0">
                          <a:effectLst/>
                          <a:latin typeface="Meiryo UI" panose="020B0604030504040204" pitchFamily="50" charset="-128"/>
                          <a:ea typeface="Meiryo UI" panose="020B0604030504040204" pitchFamily="50" charset="-128"/>
                        </a:rPr>
                        <a:t>SDGs</a:t>
                      </a:r>
                      <a:r>
                        <a:rPr lang="ja-JP" sz="1500" b="1" kern="100" dirty="0">
                          <a:effectLst/>
                          <a:latin typeface="Meiryo UI" panose="020B0604030504040204" pitchFamily="50" charset="-128"/>
                          <a:ea typeface="Meiryo UI" panose="020B0604030504040204" pitchFamily="50" charset="-128"/>
                        </a:rPr>
                        <a:t>の実現（社会課題や気候変動・環境問題の解決・改善）につながるニーズ・</a:t>
                      </a:r>
                      <a:r>
                        <a:rPr lang="ja-JP" sz="1500" b="1" kern="100" dirty="0" smtClean="0">
                          <a:effectLst/>
                          <a:latin typeface="Meiryo UI" panose="020B0604030504040204" pitchFamily="50" charset="-128"/>
                          <a:ea typeface="Meiryo UI" panose="020B0604030504040204" pitchFamily="50" charset="-128"/>
                        </a:rPr>
                        <a:t>シーズ</a:t>
                      </a:r>
                      <a:endParaRPr lang="ja-JP" sz="1500" b="1" kern="100" dirty="0">
                        <a:effectLst/>
                        <a:latin typeface="Meiryo UI" panose="020B0604030504040204" pitchFamily="50" charset="-128"/>
                        <a:ea typeface="Meiryo UI" panose="020B0604030504040204" pitchFamily="50" charset="-128"/>
                      </a:endParaRPr>
                    </a:p>
                    <a:p>
                      <a:pPr marL="285750" indent="-285750" algn="just">
                        <a:lnSpc>
                          <a:spcPct val="100000"/>
                        </a:lnSpc>
                        <a:spcAft>
                          <a:spcPts val="0"/>
                        </a:spcAft>
                        <a:buFont typeface="Meiryo UI" panose="020B0604030504040204" pitchFamily="50" charset="-128"/>
                        <a:buChar char="※"/>
                      </a:pPr>
                      <a:r>
                        <a:rPr lang="ja-JP" sz="1400" kern="100" dirty="0" smtClean="0">
                          <a:solidFill>
                            <a:srgbClr val="FF0000"/>
                          </a:solidFill>
                          <a:effectLst/>
                          <a:latin typeface="Meiryo UI" panose="020B0604030504040204" pitchFamily="50" charset="-128"/>
                          <a:ea typeface="Meiryo UI" panose="020B0604030504040204" pitchFamily="50" charset="-128"/>
                        </a:rPr>
                        <a:t>自社</a:t>
                      </a:r>
                      <a:r>
                        <a:rPr lang="ja-JP" sz="1400" kern="100" dirty="0">
                          <a:solidFill>
                            <a:srgbClr val="FF0000"/>
                          </a:solidFill>
                          <a:effectLst/>
                          <a:latin typeface="Meiryo UI" panose="020B0604030504040204" pitchFamily="50" charset="-128"/>
                          <a:ea typeface="Meiryo UI" panose="020B0604030504040204" pitchFamily="50" charset="-128"/>
                        </a:rPr>
                        <a:t>の技術・製品・サービス</a:t>
                      </a:r>
                      <a:r>
                        <a:rPr lang="ja-JP" sz="1400" kern="100" dirty="0" smtClean="0">
                          <a:solidFill>
                            <a:srgbClr val="FF0000"/>
                          </a:solidFill>
                          <a:effectLst/>
                          <a:latin typeface="Meiryo UI" panose="020B0604030504040204" pitchFamily="50" charset="-128"/>
                          <a:ea typeface="Meiryo UI" panose="020B0604030504040204" pitchFamily="50" charset="-128"/>
                        </a:rPr>
                        <a:t>の営業</a:t>
                      </a:r>
                      <a:r>
                        <a:rPr lang="ja-JP" sz="1400" kern="100" dirty="0">
                          <a:solidFill>
                            <a:srgbClr val="FF0000"/>
                          </a:solidFill>
                          <a:effectLst/>
                          <a:latin typeface="Meiryo UI" panose="020B0604030504040204" pitchFamily="50" charset="-128"/>
                          <a:ea typeface="Meiryo UI" panose="020B0604030504040204" pitchFamily="50" charset="-128"/>
                        </a:rPr>
                        <a:t>活動（売り込み）を目的としたものは</a:t>
                      </a:r>
                      <a:r>
                        <a:rPr lang="ja-JP" sz="1400" kern="100" dirty="0" smtClean="0">
                          <a:solidFill>
                            <a:srgbClr val="FF0000"/>
                          </a:solidFill>
                          <a:effectLst/>
                          <a:latin typeface="Meiryo UI" panose="020B0604030504040204" pitchFamily="50" charset="-128"/>
                          <a:ea typeface="Meiryo UI" panose="020B0604030504040204" pitchFamily="50" charset="-128"/>
                        </a:rPr>
                        <a:t>対象外</a:t>
                      </a:r>
                      <a:r>
                        <a:rPr lang="ja-JP" altLang="en-US" sz="1400" kern="100" dirty="0" smtClean="0">
                          <a:solidFill>
                            <a:srgbClr val="FF0000"/>
                          </a:solidFill>
                          <a:effectLst/>
                          <a:latin typeface="Meiryo UI" panose="020B0604030504040204" pitchFamily="50" charset="-128"/>
                          <a:ea typeface="Meiryo UI" panose="020B0604030504040204" pitchFamily="50" charset="-128"/>
                        </a:rPr>
                        <a:t>となります。</a:t>
                      </a:r>
                      <a:endParaRPr lang="ja-JP" sz="14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4829614"/>
                  </a:ext>
                </a:extLst>
              </a:tr>
              <a:tr h="339995">
                <a:tc>
                  <a:txBody>
                    <a:bodyPr/>
                    <a:lstStyle/>
                    <a:p>
                      <a:pPr algn="dist">
                        <a:lnSpc>
                          <a:spcPct val="100000"/>
                        </a:lnSpc>
                        <a:spcAft>
                          <a:spcPts val="0"/>
                        </a:spcAft>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提案募集の対象者</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indent="0" algn="just">
                        <a:lnSpc>
                          <a:spcPct val="100000"/>
                        </a:lnSpc>
                        <a:spcAft>
                          <a:spcPts val="0"/>
                        </a:spcAft>
                        <a:buFont typeface="Meiryo UI" panose="020B0604030504040204" pitchFamily="50" charset="-128"/>
                        <a:buNone/>
                      </a:pPr>
                      <a:r>
                        <a:rPr lang="ja-JP" altLang="en-US" sz="15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とっとり</a:t>
                      </a:r>
                      <a:r>
                        <a:rPr lang="en-US" altLang="ja-JP" sz="15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SDGs</a:t>
                      </a:r>
                      <a:r>
                        <a:rPr lang="ja-JP" altLang="en-US" sz="15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企業認証制度による認証事業者</a:t>
                      </a:r>
                      <a:endParaRPr lang="ja-JP" sz="15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6909348"/>
                  </a:ext>
                </a:extLst>
              </a:tr>
              <a:tr h="386882">
                <a:tc>
                  <a:txBody>
                    <a:bodyPr/>
                    <a:lstStyle/>
                    <a:p>
                      <a:pPr algn="dist">
                        <a:lnSpc>
                          <a:spcPct val="100000"/>
                        </a:lnSpc>
                        <a:spcAft>
                          <a:spcPts val="0"/>
                        </a:spcAft>
                      </a:pPr>
                      <a:r>
                        <a:rPr lang="ja-JP" sz="1400" kern="100" dirty="0" smtClean="0">
                          <a:effectLst/>
                          <a:latin typeface="Meiryo UI" panose="020B0604030504040204" pitchFamily="50" charset="-128"/>
                          <a:ea typeface="Meiryo UI" panose="020B0604030504040204" pitchFamily="50" charset="-128"/>
                        </a:rPr>
                        <a:t>マッチング</a:t>
                      </a:r>
                      <a:endParaRPr lang="en-US" altLang="ja-JP" sz="1400" kern="100" dirty="0" smtClean="0">
                        <a:effectLst/>
                        <a:latin typeface="Meiryo UI" panose="020B0604030504040204" pitchFamily="50" charset="-128"/>
                        <a:ea typeface="Meiryo UI" panose="020B0604030504040204" pitchFamily="50" charset="-128"/>
                      </a:endParaRPr>
                    </a:p>
                    <a:p>
                      <a:pPr algn="dist">
                        <a:lnSpc>
                          <a:spcPct val="100000"/>
                        </a:lnSpc>
                        <a:spcAft>
                          <a:spcPts val="0"/>
                        </a:spcAft>
                      </a:pPr>
                      <a:r>
                        <a:rPr lang="ja-JP" sz="1400" kern="100" dirty="0" smtClean="0">
                          <a:effectLst/>
                          <a:latin typeface="Meiryo UI" panose="020B0604030504040204" pitchFamily="50" charset="-128"/>
                          <a:ea typeface="Meiryo UI" panose="020B0604030504040204" pitchFamily="50" charset="-128"/>
                        </a:rPr>
                        <a:t>対象</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285750" indent="-285750" algn="just">
                        <a:lnSpc>
                          <a:spcPct val="100000"/>
                        </a:lnSpc>
                        <a:spcAft>
                          <a:spcPts val="0"/>
                        </a:spcAft>
                        <a:buFont typeface="Wingdings" panose="05000000000000000000" pitchFamily="2" charset="2"/>
                        <a:buChar char="l"/>
                      </a:pPr>
                      <a:r>
                        <a:rPr lang="ja-JP" sz="1500" kern="100" dirty="0" smtClean="0">
                          <a:effectLst/>
                          <a:latin typeface="Meiryo UI" panose="020B0604030504040204" pitchFamily="50" charset="-128"/>
                          <a:ea typeface="Meiryo UI" panose="020B0604030504040204" pitchFamily="50" charset="-128"/>
                        </a:rPr>
                        <a:t>企業間</a:t>
                      </a:r>
                      <a:r>
                        <a:rPr lang="ja-JP" sz="1500" kern="100" dirty="0">
                          <a:effectLst/>
                          <a:latin typeface="Meiryo UI" panose="020B0604030504040204" pitchFamily="50" charset="-128"/>
                          <a:ea typeface="Meiryo UI" panose="020B0604030504040204" pitchFamily="50" charset="-128"/>
                        </a:rPr>
                        <a:t>のビジネスマッチング（ニーズ・シーズの発信・</a:t>
                      </a:r>
                      <a:r>
                        <a:rPr lang="ja-JP" sz="1500" kern="100" dirty="0" smtClean="0">
                          <a:effectLst/>
                          <a:latin typeface="Meiryo UI" panose="020B0604030504040204" pitchFamily="50" charset="-128"/>
                          <a:ea typeface="Meiryo UI" panose="020B0604030504040204" pitchFamily="50" charset="-128"/>
                        </a:rPr>
                        <a:t>募集</a:t>
                      </a:r>
                      <a:r>
                        <a:rPr lang="ja-JP" altLang="en-US" sz="1500" kern="100" dirty="0" smtClean="0">
                          <a:effectLst/>
                          <a:latin typeface="Meiryo UI" panose="020B0604030504040204" pitchFamily="50" charset="-128"/>
                          <a:ea typeface="Meiryo UI" panose="020B0604030504040204" pitchFamily="50" charset="-128"/>
                        </a:rPr>
                        <a:t>）</a:t>
                      </a:r>
                      <a:endParaRPr lang="ja-JP" sz="1500" kern="100" dirty="0">
                        <a:effectLst/>
                        <a:latin typeface="Meiryo UI" panose="020B0604030504040204" pitchFamily="50" charset="-128"/>
                        <a:ea typeface="Meiryo UI" panose="020B0604030504040204" pitchFamily="50" charset="-128"/>
                      </a:endParaRPr>
                    </a:p>
                    <a:p>
                      <a:pPr marL="285750" indent="-285750" algn="just">
                        <a:lnSpc>
                          <a:spcPct val="100000"/>
                        </a:lnSpc>
                        <a:spcAft>
                          <a:spcPts val="0"/>
                        </a:spcAft>
                        <a:buFont typeface="Wingdings" panose="05000000000000000000" pitchFamily="2" charset="2"/>
                        <a:buChar char="l"/>
                      </a:pPr>
                      <a:r>
                        <a:rPr lang="en-US" sz="1500" kern="100" dirty="0" smtClean="0">
                          <a:effectLst/>
                          <a:latin typeface="Meiryo UI" panose="020B0604030504040204" pitchFamily="50" charset="-128"/>
                          <a:ea typeface="Meiryo UI" panose="020B0604030504040204" pitchFamily="50" charset="-128"/>
                        </a:rPr>
                        <a:t>CSR</a:t>
                      </a:r>
                      <a:r>
                        <a:rPr lang="ja-JP" altLang="en-US" sz="1500" kern="100" dirty="0" smtClean="0">
                          <a:effectLst/>
                          <a:latin typeface="Meiryo UI" panose="020B0604030504040204" pitchFamily="50" charset="-128"/>
                          <a:ea typeface="Meiryo UI" panose="020B0604030504040204" pitchFamily="50" charset="-128"/>
                        </a:rPr>
                        <a:t>活動など、</a:t>
                      </a:r>
                      <a:r>
                        <a:rPr lang="ja-JP" sz="1500" kern="100" dirty="0" smtClean="0">
                          <a:effectLst/>
                          <a:latin typeface="Meiryo UI" panose="020B0604030504040204" pitchFamily="50" charset="-128"/>
                          <a:ea typeface="Meiryo UI" panose="020B0604030504040204" pitchFamily="50" charset="-128"/>
                        </a:rPr>
                        <a:t>非営利</a:t>
                      </a:r>
                      <a:r>
                        <a:rPr lang="ja-JP" sz="1500" kern="100" dirty="0">
                          <a:effectLst/>
                          <a:latin typeface="Meiryo UI" panose="020B0604030504040204" pitchFamily="50" charset="-128"/>
                          <a:ea typeface="Meiryo UI" panose="020B0604030504040204" pitchFamily="50" charset="-128"/>
                        </a:rPr>
                        <a:t>な取組</a:t>
                      </a:r>
                      <a:r>
                        <a:rPr lang="ja-JP" sz="1500" kern="100" dirty="0" smtClean="0">
                          <a:effectLst/>
                          <a:latin typeface="Meiryo UI" panose="020B0604030504040204" pitchFamily="50" charset="-128"/>
                          <a:ea typeface="Meiryo UI" panose="020B0604030504040204" pitchFamily="50" charset="-128"/>
                        </a:rPr>
                        <a:t>のパートナー</a:t>
                      </a:r>
                      <a:r>
                        <a:rPr lang="ja-JP" altLang="en-US" sz="1500" kern="100" dirty="0" smtClean="0">
                          <a:effectLst/>
                          <a:latin typeface="Meiryo UI" panose="020B0604030504040204" pitchFamily="50" charset="-128"/>
                          <a:ea typeface="Meiryo UI" panose="020B0604030504040204" pitchFamily="50" charset="-128"/>
                        </a:rPr>
                        <a:t>に関するマッチング</a:t>
                      </a:r>
                      <a:endParaRPr lang="ja-JP" sz="15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0398869"/>
                  </a:ext>
                </a:extLst>
              </a:tr>
              <a:tr h="386882">
                <a:tc>
                  <a:txBody>
                    <a:bodyPr/>
                    <a:lstStyle/>
                    <a:p>
                      <a:pPr algn="dist">
                        <a:lnSpc>
                          <a:spcPct val="100000"/>
                        </a:lnSpc>
                        <a:spcAft>
                          <a:spcPts val="0"/>
                        </a:spcAft>
                      </a:pPr>
                      <a:r>
                        <a:rPr lang="ja-JP" altLang="en-US" sz="1400" kern="100" dirty="0" smtClean="0">
                          <a:effectLst/>
                          <a:latin typeface="Meiryo UI" panose="020B0604030504040204" pitchFamily="50" charset="-128"/>
                          <a:ea typeface="Meiryo UI" panose="020B0604030504040204" pitchFamily="50" charset="-128"/>
                          <a:cs typeface="Times New Roman" panose="02020603050405020304" pitchFamily="18" charset="0"/>
                        </a:rPr>
                        <a:t>マッチングの流れ</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171450" indent="-171450" algn="just">
                        <a:lnSpc>
                          <a:spcPct val="100000"/>
                        </a:lnSpc>
                        <a:spcAft>
                          <a:spcPts val="0"/>
                        </a:spcAft>
                        <a:buFont typeface="Arial" panose="020B0604020202020204" pitchFamily="34" charset="0"/>
                        <a:buChar char="•"/>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提案内容のマッチングサイト登録の可否を県商工政策課が関係機関と協議します。</a:t>
                      </a:r>
                      <a:endPar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342900" lvl="1" indent="0" algn="l">
                        <a:lnSpc>
                          <a:spcPct val="100000"/>
                        </a:lnSpc>
                        <a:spcAft>
                          <a:spcPts val="0"/>
                        </a:spcAft>
                        <a:buFont typeface="Arial" panose="020B0604020202020204" pitchFamily="34" charset="0"/>
                        <a:buNone/>
                      </a:pPr>
                      <a:r>
                        <a:rPr lang="en-US" altLang="ja-JP" sz="1000" kern="100" dirty="0" smtClean="0">
                          <a:solidFill>
                            <a:schemeClr val="bg1">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smtClean="0">
                          <a:solidFill>
                            <a:schemeClr val="bg1">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マッチングサイト登録には、改めて関係機関への手続きが必要になります</a:t>
                      </a:r>
                      <a:r>
                        <a:rPr lang="ja-JP" altLang="en-US" sz="1200" kern="100" dirty="0" smtClean="0">
                          <a:solidFill>
                            <a:schemeClr val="bg1">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kern="100" dirty="0" smtClean="0">
                        <a:solidFill>
                          <a:schemeClr val="bg1">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71450" indent="-171450" algn="just">
                        <a:lnSpc>
                          <a:spcPct val="100000"/>
                        </a:lnSpc>
                        <a:spcAft>
                          <a:spcPts val="0"/>
                        </a:spcAft>
                        <a:buFont typeface="Arial" panose="020B0604020202020204" pitchFamily="34" charset="0"/>
                        <a:buChar char="•"/>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登録後は、各機関がマッチングを支援します。</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7830" marR="67830"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0058340"/>
                  </a:ext>
                </a:extLst>
              </a:tr>
            </a:tbl>
          </a:graphicData>
        </a:graphic>
      </p:graphicFrame>
      <p:sp>
        <p:nvSpPr>
          <p:cNvPr id="10" name="正方形/長方形 9"/>
          <p:cNvSpPr/>
          <p:nvPr/>
        </p:nvSpPr>
        <p:spPr>
          <a:xfrm>
            <a:off x="0" y="9396968"/>
            <a:ext cx="6864443" cy="523220"/>
          </a:xfrm>
          <a:prstGeom prst="rect">
            <a:avLst/>
          </a:prstGeom>
          <a:solidFill>
            <a:srgbClr val="002060"/>
          </a:solidFill>
        </p:spPr>
        <p:txBody>
          <a:bodyPr wrap="none">
            <a:spAutoFit/>
          </a:bodyPr>
          <a:lstStyle/>
          <a:p>
            <a:r>
              <a:rPr lang="en-US" altLang="ja-JP"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問い合わせ先</a:t>
            </a:r>
            <a:r>
              <a:rPr lang="en-US" altLang="ja-JP"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　鳥取県商工労働部商工政策課　</a:t>
            </a:r>
            <a:r>
              <a:rPr lang="en-US" altLang="ja-JP"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企業認証担当 宛</a:t>
            </a:r>
            <a:endParaRPr lang="en-US" altLang="ja-JP"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dirty="0" smtClean="0">
                <a:solidFill>
                  <a:schemeClr val="bg1"/>
                </a:solidFill>
                <a:latin typeface="Meiryo UI" panose="020B0604030504040204" pitchFamily="50" charset="-128"/>
                <a:ea typeface="Meiryo UI"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rPr>
              <a:t>電話：</a:t>
            </a:r>
            <a:r>
              <a:rPr lang="en-US" altLang="ja-JP" sz="1200" dirty="0" smtClean="0">
                <a:solidFill>
                  <a:schemeClr val="bg1"/>
                </a:solidFill>
                <a:latin typeface="Meiryo UI" panose="020B0604030504040204" pitchFamily="50" charset="-128"/>
                <a:ea typeface="Meiryo UI" panose="020B0604030504040204" pitchFamily="50" charset="-128"/>
              </a:rPr>
              <a:t>0857-26-7602</a:t>
            </a:r>
            <a:r>
              <a:rPr lang="ja-JP" altLang="en-US" sz="1200" dirty="0" smtClean="0">
                <a:solidFill>
                  <a:schemeClr val="bg1"/>
                </a:solidFill>
                <a:latin typeface="Meiryo UI" panose="020B0604030504040204" pitchFamily="50" charset="-128"/>
                <a:ea typeface="Meiryo UI" panose="020B0604030504040204" pitchFamily="50" charset="-128"/>
              </a:rPr>
              <a:t>　</a:t>
            </a:r>
            <a:r>
              <a:rPr lang="en-US" altLang="ja-JP" sz="1200" dirty="0" smtClean="0">
                <a:solidFill>
                  <a:schemeClr val="bg1"/>
                </a:solidFill>
                <a:latin typeface="Meiryo UI" panose="020B0604030504040204" pitchFamily="50" charset="-128"/>
                <a:ea typeface="Meiryo UI" panose="020B0604030504040204" pitchFamily="50" charset="-128"/>
              </a:rPr>
              <a:t>FAX</a:t>
            </a:r>
            <a:r>
              <a:rPr lang="ja-JP" altLang="en-US" sz="1200" dirty="0" smtClean="0">
                <a:solidFill>
                  <a:schemeClr val="bg1"/>
                </a:solidFill>
                <a:latin typeface="Meiryo UI" panose="020B0604030504040204" pitchFamily="50" charset="-128"/>
                <a:ea typeface="Meiryo UI" panose="020B0604030504040204" pitchFamily="50" charset="-128"/>
              </a:rPr>
              <a:t>：</a:t>
            </a:r>
            <a:r>
              <a:rPr lang="en-US" altLang="ja-JP" sz="1200" dirty="0" smtClean="0">
                <a:solidFill>
                  <a:schemeClr val="bg1"/>
                </a:solidFill>
                <a:latin typeface="Meiryo UI" panose="020B0604030504040204" pitchFamily="50" charset="-128"/>
                <a:ea typeface="Meiryo UI" panose="020B0604030504040204" pitchFamily="50" charset="-128"/>
              </a:rPr>
              <a:t>0857-26-8117</a:t>
            </a:r>
            <a:r>
              <a:rPr lang="ja-JP" altLang="en-US" sz="1200" dirty="0" smtClean="0">
                <a:solidFill>
                  <a:schemeClr val="bg1"/>
                </a:solidFill>
                <a:latin typeface="Meiryo UI" panose="020B0604030504040204" pitchFamily="50" charset="-128"/>
                <a:ea typeface="Meiryo UI" panose="020B0604030504040204" pitchFamily="50" charset="-128"/>
              </a:rPr>
              <a:t>　</a:t>
            </a:r>
            <a:r>
              <a:rPr lang="en-US" altLang="ja-JP" sz="1200" dirty="0" smtClean="0">
                <a:solidFill>
                  <a:schemeClr val="bg1"/>
                </a:solidFill>
                <a:latin typeface="Meiryo UI" panose="020B0604030504040204" pitchFamily="50" charset="-128"/>
                <a:ea typeface="Meiryo UI" panose="020B0604030504040204" pitchFamily="50" charset="-128"/>
              </a:rPr>
              <a:t>email</a:t>
            </a:r>
            <a:r>
              <a:rPr lang="ja-JP" altLang="en-US" sz="1200" dirty="0" smtClean="0">
                <a:solidFill>
                  <a:schemeClr val="bg1"/>
                </a:solidFill>
                <a:latin typeface="Meiryo UI" panose="020B0604030504040204" pitchFamily="50" charset="-128"/>
                <a:ea typeface="Meiryo UI" panose="020B0604030504040204" pitchFamily="50" charset="-128"/>
              </a:rPr>
              <a:t>：</a:t>
            </a:r>
            <a:r>
              <a:rPr lang="en-US" altLang="ja-JP" sz="1200" dirty="0">
                <a:solidFill>
                  <a:schemeClr val="bg1"/>
                </a:solidFill>
                <a:latin typeface="Meiryo UI" panose="020B0604030504040204" pitchFamily="50" charset="-128"/>
                <a:ea typeface="Meiryo UI" panose="020B0604030504040204" pitchFamily="50" charset="-128"/>
              </a:rPr>
              <a:t>shoukou-seisaku@pref.tottori.lg.jp</a:t>
            </a:r>
            <a:r>
              <a:rPr lang="ja-JP" altLang="en-US" sz="1400" dirty="0" smtClean="0">
                <a:solidFill>
                  <a:schemeClr val="bg1"/>
                </a:solidFill>
                <a:latin typeface="Meiryo UI" panose="020B0604030504040204" pitchFamily="50" charset="-128"/>
                <a:ea typeface="Meiryo UI" panose="020B0604030504040204" pitchFamily="50" charset="-128"/>
              </a:rPr>
              <a:t>　</a:t>
            </a:r>
            <a:endParaRPr lang="ja-JP" altLang="en-US" sz="1400" dirty="0">
              <a:solidFill>
                <a:schemeClr val="bg1"/>
              </a:solidFill>
              <a:latin typeface="Meiryo UI" panose="020B0604030504040204" pitchFamily="50" charset="-128"/>
              <a:ea typeface="Meiryo UI" panose="020B0604030504040204" pitchFamily="50" charset="-128"/>
            </a:endParaRPr>
          </a:p>
        </p:txBody>
      </p:sp>
      <p:pic>
        <p:nvPicPr>
          <p:cNvPr id="11" name="図 10"/>
          <p:cNvPicPr>
            <a:picLocks noChangeAspect="1"/>
          </p:cNvPicPr>
          <p:nvPr/>
        </p:nvPicPr>
        <p:blipFill>
          <a:blip r:embed="rId3"/>
          <a:stretch>
            <a:fillRect/>
          </a:stretch>
        </p:blipFill>
        <p:spPr>
          <a:xfrm>
            <a:off x="342200" y="7078022"/>
            <a:ext cx="3328100" cy="1477821"/>
          </a:xfrm>
          <a:prstGeom prst="rect">
            <a:avLst/>
          </a:prstGeom>
        </p:spPr>
      </p:pic>
      <p:pic>
        <p:nvPicPr>
          <p:cNvPr id="12" name="図 11"/>
          <p:cNvPicPr>
            <a:picLocks noChangeAspect="1"/>
          </p:cNvPicPr>
          <p:nvPr/>
        </p:nvPicPr>
        <p:blipFill>
          <a:blip r:embed="rId4"/>
          <a:stretch>
            <a:fillRect/>
          </a:stretch>
        </p:blipFill>
        <p:spPr>
          <a:xfrm>
            <a:off x="4064000" y="7078022"/>
            <a:ext cx="2463035" cy="1477821"/>
          </a:xfrm>
          <a:prstGeom prst="rect">
            <a:avLst/>
          </a:prstGeom>
        </p:spPr>
      </p:pic>
      <p:pic>
        <p:nvPicPr>
          <p:cNvPr id="13" name="図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153943" y="2721124"/>
            <a:ext cx="1603946" cy="1367364"/>
          </a:xfrm>
          <a:prstGeom prst="rect">
            <a:avLst/>
          </a:prstGeom>
        </p:spPr>
      </p:pic>
      <p:sp>
        <p:nvSpPr>
          <p:cNvPr id="14" name="正方形/長方形 13"/>
          <p:cNvSpPr/>
          <p:nvPr/>
        </p:nvSpPr>
        <p:spPr>
          <a:xfrm>
            <a:off x="242888" y="8555843"/>
            <a:ext cx="3529012" cy="830997"/>
          </a:xfrm>
          <a:prstGeom prst="rect">
            <a:avLst/>
          </a:prstGeom>
        </p:spPr>
        <p:txBody>
          <a:bodyPr wrap="square">
            <a:spAutoFit/>
          </a:bodyPr>
          <a:lstStyle/>
          <a:p>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鳥取県では、（独）中小企業基盤整備機構が運営するオンライン・ビジネスマッチング・サイト「</a:t>
            </a:r>
            <a:r>
              <a:rPr lang="en-US" altLang="ja-JP" sz="1200" b="1" dirty="0" smtClean="0">
                <a:solidFill>
                  <a:srgbClr val="0000FF"/>
                </a:solidFill>
                <a:latin typeface="Meiryo UI" panose="020B0604030504040204" pitchFamily="50" charset="-128"/>
                <a:ea typeface="Meiryo UI" panose="020B0604030504040204" pitchFamily="50" charset="-128"/>
                <a:cs typeface="Times New Roman" panose="02020603050405020304" pitchFamily="18" charset="0"/>
              </a:rPr>
              <a:t>J-</a:t>
            </a:r>
            <a:r>
              <a:rPr lang="en-US" altLang="ja-JP" sz="1200" b="1" dirty="0" err="1" smtClean="0">
                <a:solidFill>
                  <a:srgbClr val="0000FF"/>
                </a:solidFill>
                <a:latin typeface="Meiryo UI" panose="020B0604030504040204" pitchFamily="50" charset="-128"/>
                <a:ea typeface="Meiryo UI" panose="020B0604030504040204" pitchFamily="50" charset="-128"/>
                <a:cs typeface="Times New Roman" panose="02020603050405020304" pitchFamily="18" charset="0"/>
              </a:rPr>
              <a:t>GoodTech</a:t>
            </a:r>
            <a:r>
              <a:rPr lang="ja-JP" altLang="en-US" sz="1200" b="1" dirty="0" smtClean="0">
                <a:solidFill>
                  <a:srgbClr val="0000FF"/>
                </a:solidFill>
                <a:latin typeface="Meiryo UI" panose="020B0604030504040204" pitchFamily="50" charset="-128"/>
                <a:ea typeface="Meiryo UI" panose="020B0604030504040204" pitchFamily="50" charset="-128"/>
                <a:cs typeface="Times New Roman" panose="02020603050405020304" pitchFamily="18" charset="0"/>
              </a:rPr>
              <a:t>（ジェグテック）</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」と連携し、全国２万社を超える企業とのマッチングをご支援します。</a:t>
            </a:r>
            <a:endParaRPr lang="ja-JP" altLang="en-US" sz="1200" dirty="0"/>
          </a:p>
        </p:txBody>
      </p:sp>
      <p:sp>
        <p:nvSpPr>
          <p:cNvPr id="15" name="正方形/長方形 14"/>
          <p:cNvSpPr/>
          <p:nvPr/>
        </p:nvSpPr>
        <p:spPr>
          <a:xfrm>
            <a:off x="3873500" y="8555843"/>
            <a:ext cx="2884389" cy="830997"/>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非営利の取組については</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、鳥取県</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が運営</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する「</a:t>
            </a:r>
            <a:r>
              <a:rPr lang="ja-JP" altLang="en-US" sz="1200" b="1"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パートナーシップで</a:t>
            </a:r>
            <a:r>
              <a:rPr lang="en-US" altLang="ja-JP" sz="1200" b="1"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200" b="1"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！とっとりアイデアマーケット</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」を活用し、</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県内外の企業・団体・学校</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などとのマッチングをご支援します。</a:t>
            </a:r>
            <a:endParaRPr lang="ja-JP" altLang="en-US" sz="1200" dirty="0"/>
          </a:p>
        </p:txBody>
      </p:sp>
      <p:sp>
        <p:nvSpPr>
          <p:cNvPr id="2" name="角丸四角形 1"/>
          <p:cNvSpPr/>
          <p:nvPr/>
        </p:nvSpPr>
        <p:spPr>
          <a:xfrm>
            <a:off x="2578100" y="3948561"/>
            <a:ext cx="4108066" cy="23531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Autofit/>
          </a:bodyPr>
          <a:lstStyle/>
          <a:p>
            <a:pPr algn="ctr"/>
            <a:r>
              <a:rPr kumimoji="1" lang="en-US" altLang="ja-JP" sz="1200" b="1" dirty="0" smtClean="0">
                <a:latin typeface="Meiryo UI" panose="020B0604030504040204" pitchFamily="50" charset="-128"/>
                <a:ea typeface="Meiryo UI" panose="020B0604030504040204" pitchFamily="50" charset="-128"/>
              </a:rPr>
              <a:t>R5</a:t>
            </a:r>
            <a:r>
              <a:rPr kumimoji="1" lang="ja-JP" altLang="en-US" sz="1200" b="1" dirty="0" smtClean="0">
                <a:latin typeface="Meiryo UI" panose="020B0604030504040204" pitchFamily="50" charset="-128"/>
                <a:ea typeface="Meiryo UI" panose="020B0604030504040204" pitchFamily="50" charset="-128"/>
              </a:rPr>
              <a:t>年度第１回募集（募集期間 </a:t>
            </a:r>
            <a:r>
              <a:rPr kumimoji="1" lang="en-US" altLang="ja-JP" sz="1200" b="1" dirty="0" smtClean="0">
                <a:latin typeface="Meiryo UI" panose="020B0604030504040204" pitchFamily="50" charset="-128"/>
                <a:ea typeface="Meiryo UI" panose="020B0604030504040204" pitchFamily="50" charset="-128"/>
              </a:rPr>
              <a:t>10</a:t>
            </a:r>
            <a:r>
              <a:rPr kumimoji="1" lang="ja-JP" altLang="en-US" sz="1200" b="1" dirty="0" smtClean="0">
                <a:latin typeface="Meiryo UI" panose="020B0604030504040204" pitchFamily="50" charset="-128"/>
                <a:ea typeface="Meiryo UI" panose="020B0604030504040204" pitchFamily="50" charset="-128"/>
              </a:rPr>
              <a:t>月</a:t>
            </a:r>
            <a:r>
              <a:rPr kumimoji="1" lang="en-US" altLang="ja-JP" sz="1200" b="1" dirty="0" smtClean="0">
                <a:latin typeface="Meiryo UI" panose="020B0604030504040204" pitchFamily="50" charset="-128"/>
                <a:ea typeface="Meiryo UI" panose="020B0604030504040204" pitchFamily="50" charset="-128"/>
              </a:rPr>
              <a:t>16</a:t>
            </a:r>
            <a:r>
              <a:rPr kumimoji="1" lang="ja-JP" altLang="en-US" sz="1200" b="1" dirty="0" smtClean="0">
                <a:latin typeface="Meiryo UI" panose="020B0604030504040204" pitchFamily="50" charset="-128"/>
                <a:ea typeface="Meiryo UI" panose="020B0604030504040204" pitchFamily="50" charset="-128"/>
              </a:rPr>
              <a:t>日</a:t>
            </a:r>
            <a:r>
              <a:rPr kumimoji="1" lang="ja-JP" altLang="en-US" sz="1200" b="1" dirty="0" smtClean="0">
                <a:latin typeface="Meiryo UI" panose="020B0604030504040204" pitchFamily="50" charset="-128"/>
                <a:ea typeface="Meiryo UI" panose="020B0604030504040204" pitchFamily="50" charset="-128"/>
              </a:rPr>
              <a:t>～</a:t>
            </a:r>
            <a:r>
              <a:rPr kumimoji="1" lang="en-US" altLang="ja-JP" sz="1200" b="1" dirty="0" smtClean="0">
                <a:latin typeface="Meiryo UI" panose="020B0604030504040204" pitchFamily="50" charset="-128"/>
                <a:ea typeface="Meiryo UI" panose="020B0604030504040204" pitchFamily="50" charset="-128"/>
              </a:rPr>
              <a:t>11</a:t>
            </a:r>
            <a:r>
              <a:rPr kumimoji="1" lang="ja-JP" altLang="en-US" sz="1200" b="1" dirty="0" smtClean="0">
                <a:latin typeface="Meiryo UI" panose="020B0604030504040204" pitchFamily="50" charset="-128"/>
                <a:ea typeface="Meiryo UI" panose="020B0604030504040204" pitchFamily="50" charset="-128"/>
              </a:rPr>
              <a:t>月</a:t>
            </a:r>
            <a:r>
              <a:rPr kumimoji="1" lang="en-US" altLang="ja-JP" sz="1200" b="1" dirty="0" smtClean="0">
                <a:latin typeface="Meiryo UI" panose="020B0604030504040204" pitchFamily="50" charset="-128"/>
                <a:ea typeface="Meiryo UI" panose="020B0604030504040204" pitchFamily="50" charset="-128"/>
              </a:rPr>
              <a:t>17</a:t>
            </a:r>
            <a:r>
              <a:rPr kumimoji="1" lang="ja-JP" altLang="en-US" sz="1200" b="1" dirty="0" smtClean="0">
                <a:latin typeface="Meiryo UI" panose="020B0604030504040204" pitchFamily="50" charset="-128"/>
                <a:ea typeface="Meiryo UI" panose="020B0604030504040204" pitchFamily="50" charset="-128"/>
              </a:rPr>
              <a:t>日</a:t>
            </a:r>
            <a:r>
              <a:rPr kumimoji="1" lang="ja-JP" altLang="en-US" sz="1200" b="1" dirty="0" smtClean="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0" y="5959"/>
            <a:ext cx="839824" cy="783750"/>
          </a:xfrm>
          <a:prstGeom prst="rect">
            <a:avLst/>
          </a:prstGeom>
        </p:spPr>
      </p:pic>
    </p:spTree>
    <p:extLst>
      <p:ext uri="{BB962C8B-B14F-4D97-AF65-F5344CB8AC3E}">
        <p14:creationId xmlns:p14="http://schemas.microsoft.com/office/powerpoint/2010/main" val="1722930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5400"/>
            <a:ext cx="6857999" cy="1084912"/>
          </a:xfrm>
          <a:prstGeom prst="rect">
            <a:avLst/>
          </a:prstGeom>
        </p:spPr>
        <p:txBody>
          <a:bodyPr wrap="square">
            <a:spAutoFit/>
          </a:bodyPr>
          <a:lstStyle/>
          <a:p>
            <a:pPr algn="ctr">
              <a:spcAft>
                <a:spcPts val="0"/>
              </a:spcAft>
            </a:pPr>
            <a:r>
              <a:rPr lang="ja-JP" altLang="ja-JP" sz="2000" b="1" kern="100" dirty="0">
                <a:latin typeface="Meiryo UI" panose="020B0604030504040204" pitchFamily="50" charset="-128"/>
                <a:ea typeface="Meiryo UI" panose="020B0604030504040204" pitchFamily="50" charset="-128"/>
                <a:cs typeface="Times New Roman" panose="02020603050405020304" pitchFamily="18" charset="0"/>
              </a:rPr>
              <a:t>とっとり</a:t>
            </a:r>
            <a:r>
              <a:rPr lang="en-US" altLang="ja-JP" sz="2000" b="1"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2000" b="1" kern="100" dirty="0">
                <a:latin typeface="Meiryo UI" panose="020B0604030504040204" pitchFamily="50" charset="-128"/>
                <a:ea typeface="Meiryo UI" panose="020B0604030504040204" pitchFamily="50" charset="-128"/>
                <a:cs typeface="Times New Roman" panose="02020603050405020304" pitchFamily="18" charset="0"/>
              </a:rPr>
              <a:t>認証企業マッチング提案シート</a:t>
            </a:r>
            <a:endParaRPr lang="ja-JP"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algn="r">
              <a:lnSpc>
                <a:spcPts val="1300"/>
              </a:lnSpc>
              <a:spcBef>
                <a:spcPts val="300"/>
              </a:spcBef>
              <a:spcAft>
                <a:spcPts val="500"/>
              </a:spcAft>
            </a:pP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提出年月日：　年　月　日</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200"/>
              </a:lnSpc>
            </a:pPr>
            <a:r>
              <a:rPr lang="en-US" altLang="ja-JP" sz="11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本提案シートは、マッチング候補先等へ公開するための書類であることをご承知の上、記入・提出してください。</a:t>
            </a:r>
            <a:endParaRPr lang="ja-JP"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600"/>
              </a:lnSpc>
            </a:pP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ja-JP" sz="1200" b="1" kern="100"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（企業情報）</a:t>
            </a:r>
            <a:endParaRPr lang="ja-JP" altLang="ja-JP" sz="1200" b="1" kern="100" dirty="0">
              <a:solidFill>
                <a:srgbClr val="0000FF"/>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3323595919"/>
              </p:ext>
            </p:extLst>
          </p:nvPr>
        </p:nvGraphicFramePr>
        <p:xfrm>
          <a:off x="285977" y="1123508"/>
          <a:ext cx="6238648" cy="1677480"/>
        </p:xfrm>
        <a:graphic>
          <a:graphicData uri="http://schemas.openxmlformats.org/drawingml/2006/table">
            <a:tbl>
              <a:tblPr firstRow="1" firstCol="1" bandRow="1">
                <a:tableStyleId>{5940675A-B579-460E-94D1-54222C63F5DA}</a:tableStyleId>
              </a:tblPr>
              <a:tblGrid>
                <a:gridCol w="967538">
                  <a:extLst>
                    <a:ext uri="{9D8B030D-6E8A-4147-A177-3AD203B41FA5}">
                      <a16:colId xmlns:a16="http://schemas.microsoft.com/office/drawing/2014/main" val="952763977"/>
                    </a:ext>
                  </a:extLst>
                </a:gridCol>
                <a:gridCol w="1038100">
                  <a:extLst>
                    <a:ext uri="{9D8B030D-6E8A-4147-A177-3AD203B41FA5}">
                      <a16:colId xmlns:a16="http://schemas.microsoft.com/office/drawing/2014/main" val="2601929924"/>
                    </a:ext>
                  </a:extLst>
                </a:gridCol>
                <a:gridCol w="4233010">
                  <a:extLst>
                    <a:ext uri="{9D8B030D-6E8A-4147-A177-3AD203B41FA5}">
                      <a16:colId xmlns:a16="http://schemas.microsoft.com/office/drawing/2014/main" val="419139334"/>
                    </a:ext>
                  </a:extLst>
                </a:gridCol>
              </a:tblGrid>
              <a:tr h="0">
                <a:tc>
                  <a:txBody>
                    <a:bodyPr/>
                    <a:lstStyle/>
                    <a:p>
                      <a:pPr algn="dist">
                        <a:lnSpc>
                          <a:spcPct val="100000"/>
                        </a:lnSpc>
                        <a:spcBef>
                          <a:spcPts val="0"/>
                        </a:spcBef>
                        <a:spcAft>
                          <a:spcPts val="0"/>
                        </a:spcAft>
                      </a:pPr>
                      <a:r>
                        <a:rPr lang="ja-JP" sz="1100" kern="100" dirty="0">
                          <a:effectLst/>
                          <a:latin typeface="Meiryo UI" panose="020B0604030504040204" pitchFamily="50" charset="-128"/>
                          <a:ea typeface="Meiryo UI" panose="020B0604030504040204" pitchFamily="50" charset="-128"/>
                        </a:rPr>
                        <a:t>企業名</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a:lnSpc>
                          <a:spcPct val="100000"/>
                        </a:lnSpc>
                        <a:spcBef>
                          <a:spcPts val="0"/>
                        </a:spcBef>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52069925"/>
                  </a:ext>
                </a:extLst>
              </a:tr>
              <a:tr h="0">
                <a:tc>
                  <a:txBody>
                    <a:bodyPr/>
                    <a:lstStyle/>
                    <a:p>
                      <a:pPr algn="dist">
                        <a:lnSpc>
                          <a:spcPct val="100000"/>
                        </a:lnSpc>
                        <a:spcBef>
                          <a:spcPts val="0"/>
                        </a:spcBef>
                        <a:spcAft>
                          <a:spcPts val="0"/>
                        </a:spcAft>
                      </a:pPr>
                      <a:r>
                        <a:rPr lang="ja-JP" sz="1100" kern="100" dirty="0">
                          <a:effectLst/>
                          <a:latin typeface="Meiryo UI" panose="020B0604030504040204" pitchFamily="50" charset="-128"/>
                          <a:ea typeface="Meiryo UI" panose="020B0604030504040204" pitchFamily="50" charset="-128"/>
                        </a:rPr>
                        <a:t>代表者名</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a:lnSpc>
                          <a:spcPct val="100000"/>
                        </a:lnSpc>
                        <a:spcBef>
                          <a:spcPts val="0"/>
                        </a:spcBef>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419363942"/>
                  </a:ext>
                </a:extLst>
              </a:tr>
              <a:tr h="0">
                <a:tc>
                  <a:txBody>
                    <a:bodyPr/>
                    <a:lstStyle/>
                    <a:p>
                      <a:pPr algn="dist">
                        <a:lnSpc>
                          <a:spcPct val="100000"/>
                        </a:lnSpc>
                        <a:spcBef>
                          <a:spcPts val="0"/>
                        </a:spcBef>
                        <a:spcAft>
                          <a:spcPts val="0"/>
                        </a:spcAft>
                      </a:pPr>
                      <a:r>
                        <a:rPr lang="ja-JP" sz="1100" kern="100" dirty="0">
                          <a:effectLst/>
                          <a:latin typeface="Meiryo UI" panose="020B0604030504040204" pitchFamily="50" charset="-128"/>
                          <a:ea typeface="Meiryo UI" panose="020B0604030504040204" pitchFamily="50" charset="-128"/>
                        </a:rPr>
                        <a:t>所在地</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a:lnSpc>
                          <a:spcPct val="100000"/>
                        </a:lnSpc>
                        <a:spcBef>
                          <a:spcPts val="0"/>
                        </a:spcBef>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285008016"/>
                  </a:ext>
                </a:extLst>
              </a:tr>
              <a:tr h="0">
                <a:tc rowSpan="4">
                  <a:txBody>
                    <a:bodyPr/>
                    <a:lstStyle/>
                    <a:p>
                      <a:pPr algn="dist">
                        <a:lnSpc>
                          <a:spcPct val="100000"/>
                        </a:lnSpc>
                        <a:spcBef>
                          <a:spcPts val="0"/>
                        </a:spcBef>
                        <a:spcAft>
                          <a:spcPts val="0"/>
                        </a:spcAft>
                      </a:pPr>
                      <a:r>
                        <a:rPr lang="ja-JP" sz="1100" kern="100" dirty="0" smtClean="0">
                          <a:effectLst/>
                          <a:latin typeface="Meiryo UI" panose="020B0604030504040204" pitchFamily="50" charset="-128"/>
                          <a:ea typeface="Meiryo UI" panose="020B0604030504040204" pitchFamily="50" charset="-128"/>
                        </a:rPr>
                        <a:t>担当者情報</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dist">
                        <a:lnSpc>
                          <a:spcPct val="100000"/>
                        </a:lnSpc>
                        <a:spcBef>
                          <a:spcPts val="0"/>
                        </a:spcBef>
                        <a:spcAft>
                          <a:spcPts val="0"/>
                        </a:spcAft>
                      </a:pPr>
                      <a:r>
                        <a:rPr lang="ja-JP" sz="1100" kern="100">
                          <a:effectLst/>
                          <a:latin typeface="Meiryo UI" panose="020B0604030504040204" pitchFamily="50" charset="-128"/>
                          <a:ea typeface="Meiryo UI" panose="020B0604030504040204" pitchFamily="50" charset="-128"/>
                        </a:rPr>
                        <a:t>所属役職</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Bef>
                          <a:spcPts val="0"/>
                        </a:spcBef>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37207"/>
                  </a:ext>
                </a:extLst>
              </a:tr>
              <a:tr h="0">
                <a:tc vMerge="1">
                  <a:txBody>
                    <a:bodyPr/>
                    <a:lstStyle/>
                    <a:p>
                      <a:endParaRPr kumimoji="1" lang="ja-JP" altLang="en-US"/>
                    </a:p>
                  </a:txBody>
                  <a:tcPr/>
                </a:tc>
                <a:tc>
                  <a:txBody>
                    <a:bodyPr/>
                    <a:lstStyle/>
                    <a:p>
                      <a:pPr algn="dist">
                        <a:lnSpc>
                          <a:spcPct val="100000"/>
                        </a:lnSpc>
                        <a:spcBef>
                          <a:spcPts val="0"/>
                        </a:spcBef>
                        <a:spcAft>
                          <a:spcPts val="0"/>
                        </a:spcAft>
                      </a:pPr>
                      <a:r>
                        <a:rPr lang="ja-JP" sz="1100" kern="100">
                          <a:effectLst/>
                          <a:latin typeface="Meiryo UI" panose="020B0604030504040204" pitchFamily="50" charset="-128"/>
                          <a:ea typeface="Meiryo UI" panose="020B0604030504040204" pitchFamily="50" charset="-128"/>
                        </a:rPr>
                        <a:t>氏名</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Bef>
                          <a:spcPts val="0"/>
                        </a:spcBef>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3207077"/>
                  </a:ext>
                </a:extLst>
              </a:tr>
              <a:tr h="0">
                <a:tc vMerge="1">
                  <a:txBody>
                    <a:bodyPr/>
                    <a:lstStyle/>
                    <a:p>
                      <a:endParaRPr kumimoji="1" lang="ja-JP" altLang="en-US"/>
                    </a:p>
                  </a:txBody>
                  <a:tcPr/>
                </a:tc>
                <a:tc>
                  <a:txBody>
                    <a:bodyPr/>
                    <a:lstStyle/>
                    <a:p>
                      <a:pPr algn="dist">
                        <a:lnSpc>
                          <a:spcPct val="100000"/>
                        </a:lnSpc>
                        <a:spcBef>
                          <a:spcPts val="0"/>
                        </a:spcBef>
                        <a:spcAft>
                          <a:spcPts val="0"/>
                        </a:spcAft>
                      </a:pPr>
                      <a:r>
                        <a:rPr lang="ja-JP" sz="1100" kern="100">
                          <a:effectLst/>
                          <a:latin typeface="Meiryo UI" panose="020B0604030504040204" pitchFamily="50" charset="-128"/>
                          <a:ea typeface="Meiryo UI" panose="020B0604030504040204" pitchFamily="50" charset="-128"/>
                        </a:rPr>
                        <a:t>電話</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Bef>
                          <a:spcPts val="0"/>
                        </a:spcBef>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2718886"/>
                  </a:ext>
                </a:extLst>
              </a:tr>
              <a:tr h="0">
                <a:tc vMerge="1">
                  <a:txBody>
                    <a:bodyPr/>
                    <a:lstStyle/>
                    <a:p>
                      <a:endParaRPr kumimoji="1" lang="ja-JP" altLang="en-US"/>
                    </a:p>
                  </a:txBody>
                  <a:tcPr/>
                </a:tc>
                <a:tc>
                  <a:txBody>
                    <a:bodyPr/>
                    <a:lstStyle/>
                    <a:p>
                      <a:pPr algn="dist">
                        <a:lnSpc>
                          <a:spcPct val="100000"/>
                        </a:lnSpc>
                        <a:spcBef>
                          <a:spcPts val="0"/>
                        </a:spcBef>
                        <a:spcAft>
                          <a:spcPts val="0"/>
                        </a:spcAft>
                      </a:pPr>
                      <a:r>
                        <a:rPr lang="ja-JP" sz="1100" kern="100">
                          <a:effectLst/>
                          <a:latin typeface="Meiryo UI" panose="020B0604030504040204" pitchFamily="50" charset="-128"/>
                          <a:ea typeface="Meiryo UI" panose="020B0604030504040204" pitchFamily="50" charset="-128"/>
                        </a:rPr>
                        <a:t>メール</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Bef>
                          <a:spcPts val="0"/>
                        </a:spcBef>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1016" marR="41016"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335359"/>
                  </a:ext>
                </a:extLst>
              </a:tr>
            </a:tbl>
          </a:graphicData>
        </a:graphic>
      </p:graphicFrame>
      <p:sp>
        <p:nvSpPr>
          <p:cNvPr id="6" name="正方形/長方形 5"/>
          <p:cNvSpPr/>
          <p:nvPr/>
        </p:nvSpPr>
        <p:spPr>
          <a:xfrm>
            <a:off x="0" y="2908469"/>
            <a:ext cx="6857999" cy="276999"/>
          </a:xfrm>
          <a:prstGeom prst="rect">
            <a:avLst/>
          </a:prstGeom>
        </p:spPr>
        <p:txBody>
          <a:bodyPr wrap="square">
            <a:spAutoFit/>
          </a:bodyPr>
          <a:lstStyle/>
          <a:p>
            <a:pPr algn="just">
              <a:spcAft>
                <a:spcPts val="0"/>
              </a:spcAft>
            </a:pPr>
            <a:r>
              <a:rPr lang="ja-JP" altLang="ja-JP" sz="1200" b="1" kern="100" dirty="0">
                <a:solidFill>
                  <a:srgbClr val="0000FF"/>
                </a:solidFill>
                <a:latin typeface="Meiryo UI" panose="020B0604030504040204" pitchFamily="50" charset="-128"/>
                <a:ea typeface="Meiryo UI" panose="020B0604030504040204" pitchFamily="50" charset="-128"/>
                <a:cs typeface="Times New Roman" panose="02020603050405020304" pitchFamily="18" charset="0"/>
              </a:rPr>
              <a:t>（提案内容</a:t>
            </a:r>
            <a:r>
              <a:rPr lang="ja-JP" altLang="ja-JP" sz="1200" b="1" kern="100" dirty="0" smtClean="0">
                <a:solidFill>
                  <a:srgbClr val="0000FF"/>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smtClean="0">
                <a:solidFill>
                  <a:srgbClr val="0000FF"/>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提案</a:t>
            </a:r>
            <a:r>
              <a:rPr lang="ja-JP" altLang="ja-JP" sz="1100" kern="100" dirty="0">
                <a:latin typeface="Meiryo UI" panose="020B0604030504040204" pitchFamily="50" charset="-128"/>
                <a:ea typeface="Meiryo UI" panose="020B0604030504040204" pitchFamily="50" charset="-128"/>
                <a:cs typeface="Times New Roman" panose="02020603050405020304" pitchFamily="18" charset="0"/>
              </a:rPr>
              <a:t>内容が複数ある場合は、シートを分けて記載してください。</a:t>
            </a:r>
            <a:endPar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2508798508"/>
              </p:ext>
            </p:extLst>
          </p:nvPr>
        </p:nvGraphicFramePr>
        <p:xfrm>
          <a:off x="285977" y="3198169"/>
          <a:ext cx="6238648" cy="6121142"/>
        </p:xfrm>
        <a:graphic>
          <a:graphicData uri="http://schemas.openxmlformats.org/drawingml/2006/table">
            <a:tbl>
              <a:tblPr firstRow="1" firstCol="1" bandRow="1">
                <a:tableStyleId>{5940675A-B579-460E-94D1-54222C63F5DA}</a:tableStyleId>
              </a:tblPr>
              <a:tblGrid>
                <a:gridCol w="915581">
                  <a:extLst>
                    <a:ext uri="{9D8B030D-6E8A-4147-A177-3AD203B41FA5}">
                      <a16:colId xmlns:a16="http://schemas.microsoft.com/office/drawing/2014/main" val="1548101636"/>
                    </a:ext>
                  </a:extLst>
                </a:gridCol>
                <a:gridCol w="5323067">
                  <a:extLst>
                    <a:ext uri="{9D8B030D-6E8A-4147-A177-3AD203B41FA5}">
                      <a16:colId xmlns:a16="http://schemas.microsoft.com/office/drawing/2014/main" val="1192877007"/>
                    </a:ext>
                  </a:extLst>
                </a:gridCol>
              </a:tblGrid>
              <a:tr h="539772">
                <a:tc>
                  <a:txBody>
                    <a:bodyPr/>
                    <a:lstStyle/>
                    <a:p>
                      <a:pPr algn="dist">
                        <a:lnSpc>
                          <a:spcPct val="100000"/>
                        </a:lnSpc>
                        <a:spcAft>
                          <a:spcPts val="0"/>
                        </a:spcAft>
                      </a:pPr>
                      <a:r>
                        <a:rPr lang="ja-JP" sz="1100" kern="100" dirty="0">
                          <a:effectLst/>
                          <a:latin typeface="Meiryo UI" panose="020B0604030504040204" pitchFamily="50" charset="-128"/>
                          <a:ea typeface="Meiryo UI" panose="020B0604030504040204" pitchFamily="50" charset="-128"/>
                        </a:rPr>
                        <a:t>提案概要</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000" kern="100" dirty="0">
                          <a:effectLst/>
                          <a:latin typeface="Meiryo UI" panose="020B0604030504040204" pitchFamily="50" charset="-128"/>
                          <a:ea typeface="Meiryo UI" panose="020B0604030504040204" pitchFamily="50" charset="-128"/>
                        </a:rPr>
                        <a:t>※一行程度で大まかな内容を記載（例：○○を進めるために××の技術を求めている）</a:t>
                      </a:r>
                    </a:p>
                    <a:p>
                      <a:pPr algn="just">
                        <a:lnSpc>
                          <a:spcPct val="1000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2175633"/>
                  </a:ext>
                </a:extLst>
              </a:tr>
              <a:tr h="1151559">
                <a:tc>
                  <a:txBody>
                    <a:bodyPr/>
                    <a:lstStyle/>
                    <a:p>
                      <a:pPr algn="dist">
                        <a:lnSpc>
                          <a:spcPct val="100000"/>
                        </a:lnSpc>
                        <a:spcAft>
                          <a:spcPts val="0"/>
                        </a:spcAft>
                      </a:pPr>
                      <a:r>
                        <a:rPr lang="ja-JP" sz="1100" kern="100" dirty="0">
                          <a:effectLst/>
                          <a:latin typeface="Meiryo UI" panose="020B0604030504040204" pitchFamily="50" charset="-128"/>
                          <a:ea typeface="Meiryo UI" panose="020B0604030504040204" pitchFamily="50" charset="-128"/>
                        </a:rPr>
                        <a:t>提案に関する取組状況</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000" kern="100" dirty="0">
                          <a:effectLst/>
                          <a:latin typeface="Meiryo UI" panose="020B0604030504040204" pitchFamily="50" charset="-128"/>
                          <a:ea typeface="Meiryo UI" panose="020B0604030504040204" pitchFamily="50" charset="-128"/>
                        </a:rPr>
                        <a:t>※提案の背景がわかるよう、関連する自社の技術・製品・サービスの内容やこれまでの取組などを記載</a:t>
                      </a:r>
                    </a:p>
                    <a:p>
                      <a:pPr algn="just">
                        <a:lnSpc>
                          <a:spcPct val="1000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1127507"/>
                  </a:ext>
                </a:extLst>
              </a:tr>
              <a:tr h="2616057">
                <a:tc>
                  <a:txBody>
                    <a:bodyPr/>
                    <a:lstStyle/>
                    <a:p>
                      <a:pPr algn="dist">
                        <a:lnSpc>
                          <a:spcPct val="100000"/>
                        </a:lnSpc>
                        <a:spcAft>
                          <a:spcPts val="0"/>
                        </a:spcAft>
                      </a:pPr>
                      <a:r>
                        <a:rPr lang="ja-JP" sz="1100" kern="100" dirty="0">
                          <a:effectLst/>
                          <a:latin typeface="Meiryo UI" panose="020B0604030504040204" pitchFamily="50" charset="-128"/>
                          <a:ea typeface="Meiryo UI" panose="020B0604030504040204" pitchFamily="50" charset="-128"/>
                        </a:rPr>
                        <a:t>提案内容</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000" kern="100" dirty="0">
                          <a:effectLst/>
                          <a:latin typeface="Meiryo UI" panose="020B0604030504040204" pitchFamily="50" charset="-128"/>
                          <a:ea typeface="Meiryo UI" panose="020B0604030504040204" pitchFamily="50" charset="-128"/>
                        </a:rPr>
                        <a:t>※どのような相手と何をしたいのか、できるだけ具体的に記載（関連資料があれば添付）</a:t>
                      </a:r>
                    </a:p>
                    <a:p>
                      <a:pPr algn="just">
                        <a:lnSpc>
                          <a:spcPct val="1000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3118776"/>
                  </a:ext>
                </a:extLst>
              </a:tr>
              <a:tr h="1200750">
                <a:tc>
                  <a:txBody>
                    <a:bodyPr/>
                    <a:lstStyle/>
                    <a:p>
                      <a:pPr algn="dist">
                        <a:lnSpc>
                          <a:spcPct val="100000"/>
                        </a:lnSpc>
                        <a:spcAft>
                          <a:spcPts val="0"/>
                        </a:spcAft>
                      </a:pPr>
                      <a:r>
                        <a:rPr lang="ja-JP" sz="1100" kern="100" dirty="0">
                          <a:effectLst/>
                          <a:latin typeface="Meiryo UI" panose="020B0604030504040204" pitchFamily="50" charset="-128"/>
                          <a:ea typeface="Meiryo UI" panose="020B0604030504040204" pitchFamily="50" charset="-128"/>
                        </a:rPr>
                        <a:t>効果</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000" kern="100" dirty="0">
                          <a:effectLst/>
                          <a:latin typeface="Meiryo UI" panose="020B0604030504040204" pitchFamily="50" charset="-128"/>
                          <a:ea typeface="Meiryo UI" panose="020B0604030504040204" pitchFamily="50" charset="-128"/>
                        </a:rPr>
                        <a:t>※マッチングによる自社及び相手先、その他社会・環境等にどのような効果があるかを記載</a:t>
                      </a:r>
                    </a:p>
                    <a:p>
                      <a:pPr algn="just">
                        <a:lnSpc>
                          <a:spcPct val="1000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1321804"/>
                  </a:ext>
                </a:extLst>
              </a:tr>
              <a:tr h="613004">
                <a:tc>
                  <a:txBody>
                    <a:bodyPr/>
                    <a:lstStyle/>
                    <a:p>
                      <a:pPr algn="dist">
                        <a:lnSpc>
                          <a:spcPct val="100000"/>
                        </a:lnSpc>
                        <a:spcAft>
                          <a:spcPts val="0"/>
                        </a:spcAft>
                      </a:pPr>
                      <a:r>
                        <a:rPr lang="ja-JP" sz="1100" kern="100" dirty="0">
                          <a:effectLst/>
                          <a:latin typeface="Meiryo UI" panose="020B0604030504040204" pitchFamily="50" charset="-128"/>
                          <a:ea typeface="Meiryo UI" panose="020B0604030504040204" pitchFamily="50" charset="-128"/>
                        </a:rPr>
                        <a:t>備考</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1000" kern="100" dirty="0">
                          <a:effectLst/>
                          <a:latin typeface="Meiryo UI" panose="020B0604030504040204" pitchFamily="50" charset="-128"/>
                          <a:ea typeface="Meiryo UI" panose="020B0604030504040204" pitchFamily="50" charset="-128"/>
                        </a:rPr>
                        <a:t>※マッチング希望期限やその他補足事項等あれば記載</a:t>
                      </a:r>
                    </a:p>
                    <a:p>
                      <a:pPr algn="just">
                        <a:lnSpc>
                          <a:spcPct val="1000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6351" marR="66351"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8690506"/>
                  </a:ext>
                </a:extLst>
              </a:tr>
            </a:tbl>
          </a:graphicData>
        </a:graphic>
      </p:graphicFrame>
      <p:sp>
        <p:nvSpPr>
          <p:cNvPr id="8" name="正方形/長方形 7"/>
          <p:cNvSpPr/>
          <p:nvPr/>
        </p:nvSpPr>
        <p:spPr>
          <a:xfrm>
            <a:off x="0" y="9396968"/>
            <a:ext cx="6858000" cy="523220"/>
          </a:xfrm>
          <a:prstGeom prst="rect">
            <a:avLst/>
          </a:prstGeom>
          <a:solidFill>
            <a:srgbClr val="002060"/>
          </a:solidFill>
        </p:spPr>
        <p:txBody>
          <a:bodyPr wrap="square">
            <a:spAutoFit/>
          </a:bodyPr>
          <a:lstStyle/>
          <a:p>
            <a:r>
              <a:rPr lang="en-US" altLang="ja-JP"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提出先</a:t>
            </a:r>
            <a:r>
              <a:rPr lang="en-US" altLang="ja-JP"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　鳥取県商工労働部商工政策課　</a:t>
            </a:r>
            <a:r>
              <a:rPr lang="en-US" altLang="ja-JP"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rPr>
              <a:t>企業認証担当 宛</a:t>
            </a:r>
            <a:endParaRPr lang="en-US" altLang="ja-JP" sz="1400" kern="100" dirty="0" smtClean="0">
              <a:solidFill>
                <a:schemeClr val="bg1"/>
              </a:solidFill>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200" dirty="0" smtClean="0">
                <a:solidFill>
                  <a:schemeClr val="bg1"/>
                </a:solidFill>
                <a:latin typeface="Meiryo UI" panose="020B0604030504040204" pitchFamily="50" charset="-128"/>
                <a:ea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rPr>
              <a:t>電話：</a:t>
            </a:r>
            <a:r>
              <a:rPr lang="en-US" altLang="ja-JP" sz="1100" dirty="0" smtClean="0">
                <a:solidFill>
                  <a:schemeClr val="bg1"/>
                </a:solidFill>
                <a:latin typeface="Meiryo UI" panose="020B0604030504040204" pitchFamily="50" charset="-128"/>
                <a:ea typeface="Meiryo UI" panose="020B0604030504040204" pitchFamily="50" charset="-128"/>
              </a:rPr>
              <a:t>0857-26-7602</a:t>
            </a:r>
            <a:r>
              <a:rPr lang="ja-JP" altLang="en-US" sz="1100" dirty="0" smtClean="0">
                <a:solidFill>
                  <a:schemeClr val="bg1"/>
                </a:solidFill>
                <a:latin typeface="Meiryo UI" panose="020B0604030504040204" pitchFamily="50" charset="-128"/>
                <a:ea typeface="Meiryo UI" panose="020B0604030504040204" pitchFamily="50" charset="-128"/>
              </a:rPr>
              <a:t>　</a:t>
            </a:r>
            <a:r>
              <a:rPr lang="en-US" altLang="ja-JP" sz="1100" dirty="0" smtClean="0">
                <a:solidFill>
                  <a:schemeClr val="bg1"/>
                </a:solidFill>
                <a:latin typeface="Meiryo UI" panose="020B0604030504040204" pitchFamily="50" charset="-128"/>
                <a:ea typeface="Meiryo UI" panose="020B0604030504040204" pitchFamily="50" charset="-128"/>
              </a:rPr>
              <a:t>FAX</a:t>
            </a:r>
            <a:r>
              <a:rPr lang="ja-JP" altLang="en-US" sz="1100" dirty="0" smtClean="0">
                <a:solidFill>
                  <a:schemeClr val="bg1"/>
                </a:solidFill>
                <a:latin typeface="Meiryo UI" panose="020B0604030504040204" pitchFamily="50" charset="-128"/>
                <a:ea typeface="Meiryo UI" panose="020B0604030504040204" pitchFamily="50" charset="-128"/>
              </a:rPr>
              <a:t>：</a:t>
            </a:r>
            <a:r>
              <a:rPr lang="en-US" altLang="ja-JP" sz="1100" dirty="0" smtClean="0">
                <a:solidFill>
                  <a:schemeClr val="bg1"/>
                </a:solidFill>
                <a:latin typeface="Meiryo UI" panose="020B0604030504040204" pitchFamily="50" charset="-128"/>
                <a:ea typeface="Meiryo UI" panose="020B0604030504040204" pitchFamily="50" charset="-128"/>
              </a:rPr>
              <a:t>0857-26-8117</a:t>
            </a:r>
            <a:r>
              <a:rPr lang="ja-JP" altLang="en-US" sz="1100" dirty="0" smtClean="0">
                <a:solidFill>
                  <a:schemeClr val="bg1"/>
                </a:solidFill>
                <a:latin typeface="Meiryo UI" panose="020B0604030504040204" pitchFamily="50" charset="-128"/>
                <a:ea typeface="Meiryo UI" panose="020B0604030504040204" pitchFamily="50" charset="-128"/>
              </a:rPr>
              <a:t>　</a:t>
            </a:r>
            <a:r>
              <a:rPr lang="en-US" altLang="ja-JP" sz="1100" dirty="0" smtClean="0">
                <a:solidFill>
                  <a:schemeClr val="bg1"/>
                </a:solidFill>
                <a:latin typeface="Meiryo UI" panose="020B0604030504040204" pitchFamily="50" charset="-128"/>
                <a:ea typeface="Meiryo UI" panose="020B0604030504040204" pitchFamily="50" charset="-128"/>
              </a:rPr>
              <a:t>email</a:t>
            </a:r>
            <a:r>
              <a:rPr lang="ja-JP" altLang="en-US" sz="1100" dirty="0" smtClean="0">
                <a:solidFill>
                  <a:schemeClr val="bg1"/>
                </a:solidFill>
                <a:latin typeface="Meiryo UI" panose="020B0604030504040204" pitchFamily="50" charset="-128"/>
                <a:ea typeface="Meiryo UI" panose="020B0604030504040204" pitchFamily="50" charset="-128"/>
              </a:rPr>
              <a:t>：</a:t>
            </a:r>
            <a:r>
              <a:rPr lang="en-US" altLang="ja-JP" sz="1100" dirty="0">
                <a:solidFill>
                  <a:schemeClr val="bg1"/>
                </a:solidFill>
                <a:latin typeface="Meiryo UI" panose="020B0604030504040204" pitchFamily="50" charset="-128"/>
                <a:ea typeface="Meiryo UI" panose="020B0604030504040204" pitchFamily="50" charset="-128"/>
              </a:rPr>
              <a:t>shoukou-seisaku@pref.tottori.lg.jp</a:t>
            </a:r>
            <a:r>
              <a:rPr lang="ja-JP" altLang="en-US" sz="1400" dirty="0" smtClean="0">
                <a:solidFill>
                  <a:schemeClr val="bg1"/>
                </a:solidFill>
                <a:latin typeface="Meiryo UI" panose="020B0604030504040204" pitchFamily="50" charset="-128"/>
                <a:ea typeface="Meiryo UI" panose="020B0604030504040204" pitchFamily="50" charset="-128"/>
              </a:rPr>
              <a:t>　</a:t>
            </a:r>
            <a:endParaRPr lang="ja-JP" altLang="en-US" sz="1400" dirty="0">
              <a:solidFill>
                <a:schemeClr val="bg1"/>
              </a:solidFill>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2"/>
          <a:stretch>
            <a:fillRect/>
          </a:stretch>
        </p:blipFill>
        <p:spPr>
          <a:xfrm>
            <a:off x="6319838" y="9391225"/>
            <a:ext cx="538162" cy="528963"/>
          </a:xfrm>
          <a:prstGeom prst="rect">
            <a:avLst/>
          </a:prstGeom>
        </p:spPr>
      </p:pic>
      <p:sp>
        <p:nvSpPr>
          <p:cNvPr id="10" name="正方形/長方形 9"/>
          <p:cNvSpPr/>
          <p:nvPr/>
        </p:nvSpPr>
        <p:spPr>
          <a:xfrm>
            <a:off x="5633314" y="9406491"/>
            <a:ext cx="671659" cy="246221"/>
          </a:xfrm>
          <a:prstGeom prst="rect">
            <a:avLst/>
          </a:prstGeom>
        </p:spPr>
        <p:txBody>
          <a:bodyPr wrap="none" lIns="0" tIns="0" rIns="0" bIns="0">
            <a:spAutoFit/>
          </a:bodyPr>
          <a:lstStyle/>
          <a:p>
            <a:pPr algn="ctr">
              <a:lnSpc>
                <a:spcPct val="100000"/>
              </a:lnSpc>
              <a:spcAft>
                <a:spcPts val="0"/>
              </a:spcAft>
            </a:pPr>
            <a:r>
              <a:rPr lang="ja-JP" altLang="en-US" sz="800" kern="100" dirty="0" smtClean="0">
                <a:solidFill>
                  <a:schemeClr val="bg1"/>
                </a:solidFill>
                <a:latin typeface="Meiryo UI" panose="020B0604030504040204" pitchFamily="50" charset="-128"/>
                <a:ea typeface="Meiryo UI" panose="020B0604030504040204" pitchFamily="50" charset="-128"/>
              </a:rPr>
              <a:t>メールアドレスの</a:t>
            </a:r>
            <a:endParaRPr lang="en-US" altLang="ja-JP" sz="800" kern="100" dirty="0" smtClean="0">
              <a:solidFill>
                <a:schemeClr val="bg1"/>
              </a:solidFill>
              <a:latin typeface="Meiryo UI" panose="020B0604030504040204" pitchFamily="50" charset="-128"/>
              <a:ea typeface="Meiryo UI" panose="020B0604030504040204" pitchFamily="50" charset="-128"/>
            </a:endParaRPr>
          </a:p>
          <a:p>
            <a:pPr algn="ctr">
              <a:lnSpc>
                <a:spcPct val="100000"/>
              </a:lnSpc>
              <a:spcAft>
                <a:spcPts val="0"/>
              </a:spcAft>
            </a:pPr>
            <a:r>
              <a:rPr lang="ja-JP" altLang="en-US" sz="800" kern="100" dirty="0" smtClean="0">
                <a:solidFill>
                  <a:schemeClr val="bg1"/>
                </a:solidFill>
                <a:latin typeface="Meiryo UI" panose="020B0604030504040204" pitchFamily="50" charset="-128"/>
                <a:ea typeface="Meiryo UI" panose="020B0604030504040204" pitchFamily="50" charset="-128"/>
              </a:rPr>
              <a:t>二次元コード →</a:t>
            </a:r>
            <a:endParaRPr lang="ja-JP" altLang="ja-JP" sz="800" kern="1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364799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TotalTime>
  <Words>629</Words>
  <Application>Microsoft Office PowerPoint</Application>
  <PresentationFormat>A4 210 x 297 mm</PresentationFormat>
  <Paragraphs>66</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Meiryo UI</vt:lpstr>
      <vt:lpstr>UD デジタル 教科書体 NK-B</vt:lpstr>
      <vt:lpstr>UD デジタル 教科書体 N-R</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鳥取県</dc:creator>
  <cp:lastModifiedBy>鳥取県</cp:lastModifiedBy>
  <cp:revision>16</cp:revision>
  <dcterms:created xsi:type="dcterms:W3CDTF">2023-09-06T00:09:19Z</dcterms:created>
  <dcterms:modified xsi:type="dcterms:W3CDTF">2023-10-15T23:33:29Z</dcterms:modified>
</cp:coreProperties>
</file>