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82"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16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AA5BA-E948-457F-9CC6-DFBD63E1357F}" type="datetimeFigureOut">
              <a:rPr kumimoji="1" lang="ja-JP" altLang="en-US" smtClean="0"/>
              <a:t>2026/6/29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28190-9DDE-40C7-8037-A6FA83B739D8}" type="slidenum">
              <a:rPr kumimoji="1" lang="ja-JP" altLang="en-US" smtClean="0"/>
              <a:t>‹#›</a:t>
            </a:fld>
            <a:endParaRPr kumimoji="1" lang="ja-JP" altLang="en-US"/>
          </a:p>
        </p:txBody>
      </p:sp>
    </p:spTree>
    <p:extLst>
      <p:ext uri="{BB962C8B-B14F-4D97-AF65-F5344CB8AC3E}">
        <p14:creationId xmlns:p14="http://schemas.microsoft.com/office/powerpoint/2010/main" val="3117858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育成プログラムについてです。</a:t>
            </a:r>
            <a:endParaRPr kumimoji="1" lang="en-US" altLang="ja-JP" dirty="0"/>
          </a:p>
          <a:p>
            <a:r>
              <a:rPr kumimoji="1" lang="ja-JP" altLang="en-US" dirty="0"/>
              <a:t>まず始めは調剤・注射・製剤の業務に取り掛かります。それぞれの業務に細かい到達目標があり、</a:t>
            </a:r>
            <a:endParaRPr kumimoji="1" lang="en-US" altLang="ja-JP" dirty="0"/>
          </a:p>
          <a:p>
            <a:r>
              <a:rPr kumimoji="1" lang="ja-JP" altLang="en-US" dirty="0"/>
              <a:t>指導した薬剤師が達成できたかどうか、ひとりひとりチェックしています。こうして確実にすべての達成目標をひとりひとりが達成できるように行っています。</a:t>
            </a:r>
            <a:endParaRPr kumimoji="1" lang="en-US" altLang="ja-JP" dirty="0"/>
          </a:p>
          <a:p>
            <a:endParaRPr kumimoji="1" lang="en-US" altLang="ja-JP" dirty="0"/>
          </a:p>
          <a:p>
            <a:r>
              <a:rPr kumimoji="1" lang="ja-JP" altLang="en-US" dirty="0"/>
              <a:t>（がん薬物療法認定薬剤師①感染制御認定薬剤師①病院薬学認定薬剤師③緩和薬物療法認定薬剤師①小児薬物療法認定薬剤師②漢方薬・生薬認定薬剤師①</a:t>
            </a:r>
          </a:p>
          <a:p>
            <a:r>
              <a:rPr kumimoji="1" lang="ja-JP" altLang="en-US" dirty="0"/>
              <a:t>研修認定薬剤師⑨認定実務実習指導薬剤師③日本糖尿病療養指導士②栄養サポートチーム（</a:t>
            </a:r>
            <a:r>
              <a:rPr kumimoji="1" lang="en-US" altLang="ja-JP" dirty="0"/>
              <a:t>NST</a:t>
            </a:r>
            <a:r>
              <a:rPr kumimoji="1" lang="ja-JP" altLang="en-US" dirty="0"/>
              <a:t>）専門療法士①スポーツファーマシスト④感染制御スタッフ②）</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2F54E-1F33-4F16-A20D-991ECEE5329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2525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4DC8D4-AD78-482F-89EB-9B6424756E8F}" type="datetime1">
              <a:rPr kumimoji="1" lang="ja-JP" altLang="en-US" smtClean="0"/>
              <a:t>2026/6/29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75A16F-BE4C-4CA6-A1C6-F24546711E76}" type="slidenum">
              <a:rPr kumimoji="1" lang="ja-JP" altLang="en-US" smtClean="0"/>
              <a:t>‹#›</a:t>
            </a:fld>
            <a:endParaRPr kumimoji="1" lang="ja-JP" altLang="en-US"/>
          </a:p>
        </p:txBody>
      </p:sp>
    </p:spTree>
    <p:extLst>
      <p:ext uri="{BB962C8B-B14F-4D97-AF65-F5344CB8AC3E}">
        <p14:creationId xmlns:p14="http://schemas.microsoft.com/office/powerpoint/2010/main" val="1091383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0D6737-6739-4334-901F-D3B7258A1F7E}" type="datetime1">
              <a:rPr kumimoji="1" lang="ja-JP" altLang="en-US" smtClean="0"/>
              <a:t>2026/6/29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75A16F-BE4C-4CA6-A1C6-F24546711E76}" type="slidenum">
              <a:rPr kumimoji="1" lang="ja-JP" altLang="en-US" smtClean="0"/>
              <a:t>‹#›</a:t>
            </a:fld>
            <a:endParaRPr kumimoji="1" lang="ja-JP" altLang="en-US"/>
          </a:p>
        </p:txBody>
      </p:sp>
    </p:spTree>
    <p:extLst>
      <p:ext uri="{BB962C8B-B14F-4D97-AF65-F5344CB8AC3E}">
        <p14:creationId xmlns:p14="http://schemas.microsoft.com/office/powerpoint/2010/main" val="336055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2" y="360366"/>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2A17F94-CC76-41BD-BF52-05E11FA5FD1D}" type="datetime1">
              <a:rPr kumimoji="1" lang="ja-JP" altLang="en-US" smtClean="0"/>
              <a:t>2026/6/29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75A16F-BE4C-4CA6-A1C6-F24546711E76}" type="slidenum">
              <a:rPr kumimoji="1" lang="ja-JP" altLang="en-US" smtClean="0"/>
              <a:t>‹#›</a:t>
            </a:fld>
            <a:endParaRPr kumimoji="1" lang="ja-JP" altLang="en-US"/>
          </a:p>
        </p:txBody>
      </p:sp>
    </p:spTree>
    <p:extLst>
      <p:ext uri="{BB962C8B-B14F-4D97-AF65-F5344CB8AC3E}">
        <p14:creationId xmlns:p14="http://schemas.microsoft.com/office/powerpoint/2010/main" val="148368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8E6DCF-A131-48D7-BE8A-634FA1E6EE04}" type="datetime1">
              <a:rPr kumimoji="1" lang="ja-JP" altLang="en-US" smtClean="0"/>
              <a:t>2026/6/29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75A16F-BE4C-4CA6-A1C6-F24546711E76}" type="slidenum">
              <a:rPr kumimoji="1" lang="ja-JP" altLang="en-US" smtClean="0"/>
              <a:t>‹#›</a:t>
            </a:fld>
            <a:endParaRPr kumimoji="1" lang="ja-JP" altLang="en-US"/>
          </a:p>
        </p:txBody>
      </p:sp>
    </p:spTree>
    <p:extLst>
      <p:ext uri="{BB962C8B-B14F-4D97-AF65-F5344CB8AC3E}">
        <p14:creationId xmlns:p14="http://schemas.microsoft.com/office/powerpoint/2010/main" val="25923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52637"/>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C9E1C2-8AC2-422B-A80F-F82A490257A6}" type="datetime1">
              <a:rPr kumimoji="1" lang="ja-JP" altLang="en-US" smtClean="0"/>
              <a:t>2026/6/29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75A16F-BE4C-4CA6-A1C6-F24546711E76}" type="slidenum">
              <a:rPr kumimoji="1" lang="ja-JP" altLang="en-US" smtClean="0"/>
              <a:t>‹#›</a:t>
            </a:fld>
            <a:endParaRPr kumimoji="1" lang="ja-JP" altLang="en-US"/>
          </a:p>
        </p:txBody>
      </p:sp>
    </p:spTree>
    <p:extLst>
      <p:ext uri="{BB962C8B-B14F-4D97-AF65-F5344CB8AC3E}">
        <p14:creationId xmlns:p14="http://schemas.microsoft.com/office/powerpoint/2010/main" val="389214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3"/>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3"/>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2B22A6-E626-4E96-8F3D-6368E46B4657}" type="datetime1">
              <a:rPr kumimoji="1" lang="ja-JP" altLang="en-US" smtClean="0"/>
              <a:t>2026/6/29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75A16F-BE4C-4CA6-A1C6-F24546711E76}" type="slidenum">
              <a:rPr kumimoji="1" lang="ja-JP" altLang="en-US" smtClean="0"/>
              <a:t>‹#›</a:t>
            </a:fld>
            <a:endParaRPr kumimoji="1" lang="ja-JP" altLang="en-US"/>
          </a:p>
        </p:txBody>
      </p:sp>
    </p:spTree>
    <p:extLst>
      <p:ext uri="{BB962C8B-B14F-4D97-AF65-F5344CB8AC3E}">
        <p14:creationId xmlns:p14="http://schemas.microsoft.com/office/powerpoint/2010/main" val="269787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4"/>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2"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6172202" y="2507554"/>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A5B7B641-74A5-4425-9C2E-BF72EB4F74FD}" type="datetime1">
              <a:rPr kumimoji="1" lang="ja-JP" altLang="en-US" smtClean="0"/>
              <a:t>2026/6/29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975A16F-BE4C-4CA6-A1C6-F24546711E76}"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6924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CC3E664-C36D-4303-8259-3A651A8F1995}" type="datetime1">
              <a:rPr kumimoji="1" lang="ja-JP" altLang="en-US" smtClean="0"/>
              <a:t>2026/6/29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975A16F-BE4C-4CA6-A1C6-F24546711E76}"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85768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56304-4BD4-4D2A-B2CA-6E2801CB43AB}" type="datetime1">
              <a:rPr kumimoji="1" lang="ja-JP" altLang="en-US" smtClean="0"/>
              <a:t>2026/6/29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975A16F-BE4C-4CA6-A1C6-F24546711E76}" type="slidenum">
              <a:rPr kumimoji="1" lang="ja-JP" altLang="en-US" smtClean="0"/>
              <a:t>‹#›</a:t>
            </a:fld>
            <a:endParaRPr kumimoji="1" lang="ja-JP" altLang="en-US"/>
          </a:p>
        </p:txBody>
      </p:sp>
    </p:spTree>
    <p:extLst>
      <p:ext uri="{BB962C8B-B14F-4D97-AF65-F5344CB8AC3E}">
        <p14:creationId xmlns:p14="http://schemas.microsoft.com/office/powerpoint/2010/main" val="199226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4"/>
            <a:ext cx="393192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A1EF6A-F1CA-4FAB-B468-38F2E195F29A}" type="datetime1">
              <a:rPr kumimoji="1" lang="ja-JP" altLang="en-US" smtClean="0"/>
              <a:t>2026/6/29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75A16F-BE4C-4CA6-A1C6-F24546711E76}" type="slidenum">
              <a:rPr kumimoji="1" lang="ja-JP" altLang="en-US" smtClean="0"/>
              <a:t>‹#›</a:t>
            </a:fld>
            <a:endParaRPr kumimoji="1" lang="ja-JP" altLang="en-US"/>
          </a:p>
        </p:txBody>
      </p:sp>
    </p:spTree>
    <p:extLst>
      <p:ext uri="{BB962C8B-B14F-4D97-AF65-F5344CB8AC3E}">
        <p14:creationId xmlns:p14="http://schemas.microsoft.com/office/powerpoint/2010/main" val="2363080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7B54D9-3767-4B93-A3F1-532C60855EC3}" type="datetime1">
              <a:rPr kumimoji="1" lang="ja-JP" altLang="en-US" smtClean="0"/>
              <a:t>2026/6/29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75A16F-BE4C-4CA6-A1C6-F24546711E76}" type="slidenum">
              <a:rPr kumimoji="1" lang="ja-JP" altLang="en-US" smtClean="0"/>
              <a:t>‹#›</a:t>
            </a:fld>
            <a:endParaRPr kumimoji="1" lang="ja-JP" altLang="en-US"/>
          </a:p>
        </p:txBody>
      </p:sp>
    </p:spTree>
    <p:extLst>
      <p:ext uri="{BB962C8B-B14F-4D97-AF65-F5344CB8AC3E}">
        <p14:creationId xmlns:p14="http://schemas.microsoft.com/office/powerpoint/2010/main" val="337334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3"/>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FBEDE69-7F07-4C03-809F-719A71C1B1B9}" type="datetime1">
              <a:rPr kumimoji="1" lang="ja-JP" altLang="en-US" smtClean="0"/>
              <a:t>2026/6/29</a:t>
            </a:fld>
            <a:endParaRPr kumimoji="1" lang="ja-JP" alt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4"/>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C975A16F-BE4C-4CA6-A1C6-F24546711E76}" type="slidenum">
              <a:rPr kumimoji="1" lang="ja-JP" altLang="en-US" smtClean="0"/>
              <a:t>‹#›</a:t>
            </a:fld>
            <a:endParaRPr kumimoji="1" lang="ja-JP" altLang="en-US"/>
          </a:p>
        </p:txBody>
      </p:sp>
    </p:spTree>
    <p:extLst>
      <p:ext uri="{BB962C8B-B14F-4D97-AF65-F5344CB8AC3E}">
        <p14:creationId xmlns:p14="http://schemas.microsoft.com/office/powerpoint/2010/main" val="667190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2827EBF-104F-58D7-9612-D895B8F7C2B8}"/>
              </a:ext>
            </a:extLst>
          </p:cNvPr>
          <p:cNvPicPr>
            <a:picLocks noChangeAspect="1"/>
          </p:cNvPicPr>
          <p:nvPr/>
        </p:nvPicPr>
        <p:blipFill>
          <a:blip r:embed="rId3">
            <a:extLst>
              <a:ext uri="{28A0092B-C50C-407E-A947-70E740481C1C}">
                <a14:useLocalDpi xmlns:a14="http://schemas.microsoft.com/office/drawing/2010/main" val="0"/>
              </a:ext>
            </a:extLst>
          </a:blip>
          <a:srcRect l="46900" t="2613" r="592" b="57601"/>
          <a:stretch/>
        </p:blipFill>
        <p:spPr>
          <a:xfrm>
            <a:off x="2284700" y="1182805"/>
            <a:ext cx="7622600" cy="3850506"/>
          </a:xfrm>
          <a:prstGeom prst="rect">
            <a:avLst/>
          </a:prstGeom>
        </p:spPr>
      </p:pic>
      <p:sp>
        <p:nvSpPr>
          <p:cNvPr id="4" name="テキスト ボックス 3"/>
          <p:cNvSpPr txBox="1"/>
          <p:nvPr/>
        </p:nvSpPr>
        <p:spPr>
          <a:xfrm>
            <a:off x="1896017" y="404112"/>
            <a:ext cx="4801314" cy="646331"/>
          </a:xfrm>
          <a:prstGeom prst="rect">
            <a:avLst/>
          </a:prstGeom>
          <a:noFill/>
        </p:spPr>
        <p:txBody>
          <a:bodyPr wrap="none" rtlCol="0">
            <a:spAutoFit/>
          </a:bodyPr>
          <a:lstStyle/>
          <a:p>
            <a:r>
              <a:rPr lang="ja-JP" altLang="en-US" sz="3600" b="1" dirty="0">
                <a:solidFill>
                  <a:srgbClr val="66FF33"/>
                </a:solidFill>
                <a:effectLst>
                  <a:outerShdw blurRad="38100" dist="38100" dir="2700000" algn="tl">
                    <a:srgbClr val="000000">
                      <a:alpha val="43137"/>
                    </a:srgbClr>
                  </a:outerShdw>
                </a:effectLst>
                <a:latin typeface="Segoe UI Semilight"/>
                <a:ea typeface="メイリオ"/>
              </a:rPr>
              <a:t>薬剤師育成プログラム</a:t>
            </a:r>
          </a:p>
        </p:txBody>
      </p:sp>
      <p:sp>
        <p:nvSpPr>
          <p:cNvPr id="32" name="テキスト ボックス 31"/>
          <p:cNvSpPr txBox="1"/>
          <p:nvPr/>
        </p:nvSpPr>
        <p:spPr>
          <a:xfrm>
            <a:off x="7563854" y="5002734"/>
            <a:ext cx="2783305" cy="599267"/>
          </a:xfrm>
          <a:prstGeom prst="rect">
            <a:avLst/>
          </a:prstGeom>
          <a:noFill/>
        </p:spPr>
        <p:txBody>
          <a:bodyPr wrap="square" rtlCol="0">
            <a:spAutoFit/>
          </a:bodyPr>
          <a:lstStyle/>
          <a:p>
            <a:pPr>
              <a:lnSpc>
                <a:spcPct val="150000"/>
              </a:lnSpc>
            </a:pPr>
            <a:r>
              <a:rPr lang="ja-JP" altLang="en-US" sz="1200" spc="300" dirty="0">
                <a:solidFill>
                  <a:srgbClr val="ED7D31">
                    <a:lumMod val="40000"/>
                    <a:lumOff val="60000"/>
                  </a:srgbClr>
                </a:solidFill>
                <a:latin typeface="BIZ UDPゴシック" panose="020B0400000000000000" pitchFamily="50" charset="-128"/>
                <a:ea typeface="BIZ UDPゴシック" panose="020B0400000000000000" pitchFamily="50" charset="-128"/>
              </a:rPr>
              <a:t>●</a:t>
            </a:r>
            <a:r>
              <a:rPr lang="ja-JP" altLang="en-US" sz="1200" spc="300" dirty="0">
                <a:solidFill>
                  <a:srgbClr val="FF6600"/>
                </a:solidFill>
                <a:latin typeface="BIZ UDPゴシック" panose="020B0400000000000000" pitchFamily="50" charset="-128"/>
                <a:ea typeface="BIZ UDPゴシック" panose="020B0400000000000000" pitchFamily="50" charset="-128"/>
              </a:rPr>
              <a:t> </a:t>
            </a:r>
            <a:r>
              <a:rPr lang="ja-JP" altLang="en-US" sz="1200" spc="300" dirty="0">
                <a:solidFill>
                  <a:srgbClr val="E7E6E6">
                    <a:lumMod val="25000"/>
                  </a:srgbClr>
                </a:solidFill>
                <a:latin typeface="BIZ UDPゴシック" panose="020B0400000000000000" pitchFamily="50" charset="-128"/>
                <a:ea typeface="BIZ UDPゴシック" panose="020B0400000000000000" pitchFamily="50" charset="-128"/>
              </a:rPr>
              <a:t>認定薬剤師として活躍</a:t>
            </a:r>
            <a:endParaRPr lang="en-US" altLang="ja-JP" sz="1200" spc="300" dirty="0">
              <a:solidFill>
                <a:srgbClr val="E7E6E6">
                  <a:lumMod val="25000"/>
                </a:srgbClr>
              </a:solidFill>
              <a:latin typeface="BIZ UDPゴシック" panose="020B0400000000000000" pitchFamily="50" charset="-128"/>
              <a:ea typeface="BIZ UDPゴシック" panose="020B0400000000000000" pitchFamily="50" charset="-128"/>
            </a:endParaRPr>
          </a:p>
          <a:p>
            <a:pPr>
              <a:lnSpc>
                <a:spcPct val="150000"/>
              </a:lnSpc>
            </a:pPr>
            <a:r>
              <a:rPr lang="ja-JP" altLang="en-US" sz="1200" spc="300" dirty="0">
                <a:solidFill>
                  <a:srgbClr val="FF9900"/>
                </a:solidFill>
                <a:latin typeface="BIZ UDPゴシック" panose="020B0400000000000000" pitchFamily="50" charset="-128"/>
                <a:ea typeface="BIZ UDPゴシック" panose="020B0400000000000000" pitchFamily="50" charset="-128"/>
              </a:rPr>
              <a:t>●</a:t>
            </a:r>
            <a:r>
              <a:rPr lang="ja-JP" altLang="en-US" sz="1200" spc="300" dirty="0">
                <a:solidFill>
                  <a:srgbClr val="FF6600"/>
                </a:solidFill>
                <a:latin typeface="BIZ UDPゴシック" panose="020B0400000000000000" pitchFamily="50" charset="-128"/>
                <a:ea typeface="BIZ UDPゴシック" panose="020B0400000000000000" pitchFamily="50" charset="-128"/>
              </a:rPr>
              <a:t> </a:t>
            </a:r>
            <a:r>
              <a:rPr lang="ja-JP" altLang="en-US" sz="1200" spc="300" dirty="0">
                <a:solidFill>
                  <a:srgbClr val="E7E6E6">
                    <a:lumMod val="25000"/>
                  </a:srgbClr>
                </a:solidFill>
                <a:latin typeface="BIZ UDPゴシック" panose="020B0400000000000000" pitchFamily="50" charset="-128"/>
                <a:ea typeface="BIZ UDPゴシック" panose="020B0400000000000000" pitchFamily="50" charset="-128"/>
              </a:rPr>
              <a:t>他の認定資格への挑戦</a:t>
            </a:r>
            <a:endParaRPr lang="ja-JP" altLang="en-US" sz="1400" spc="300" dirty="0">
              <a:solidFill>
                <a:srgbClr val="E7E6E6">
                  <a:lumMod val="25000"/>
                </a:srgbClr>
              </a:solidFill>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2465512" y="1236681"/>
            <a:ext cx="7622600" cy="400110"/>
          </a:xfrm>
          <a:prstGeom prst="rect">
            <a:avLst/>
          </a:prstGeom>
          <a:noFill/>
        </p:spPr>
        <p:txBody>
          <a:bodyPr wrap="none" rtlCol="0">
            <a:spAutoFit/>
          </a:bodyPr>
          <a:lstStyle/>
          <a:p>
            <a:r>
              <a:rPr lang="ja-JP" altLang="en-US" sz="2000" b="1" dirty="0">
                <a:solidFill>
                  <a:srgbClr val="0070C0"/>
                </a:solidFill>
                <a:latin typeface="Segoe UI Semilight"/>
                <a:ea typeface="メイリオ"/>
              </a:rPr>
              <a:t>経験の有無</a:t>
            </a:r>
            <a:r>
              <a:rPr lang="ja-JP" altLang="en-US" sz="2000" b="1" dirty="0">
                <a:solidFill>
                  <a:srgbClr val="E7E6E6">
                    <a:lumMod val="25000"/>
                  </a:srgbClr>
                </a:solidFill>
                <a:latin typeface="Segoe UI Semilight"/>
                <a:ea typeface="メイリオ"/>
              </a:rPr>
              <a:t>、</a:t>
            </a:r>
            <a:r>
              <a:rPr lang="ja-JP" altLang="en-US" sz="2000" b="1" dirty="0">
                <a:solidFill>
                  <a:srgbClr val="0070C0"/>
                </a:solidFill>
                <a:latin typeface="Segoe UI Semilight"/>
                <a:ea typeface="メイリオ"/>
              </a:rPr>
              <a:t>一人ひとりのペース</a:t>
            </a:r>
            <a:r>
              <a:rPr lang="ja-JP" altLang="en-US" sz="2000" b="1" dirty="0">
                <a:solidFill>
                  <a:srgbClr val="E7E6E6">
                    <a:lumMod val="25000"/>
                  </a:srgbClr>
                </a:solidFill>
                <a:latin typeface="Segoe UI Semilight"/>
                <a:ea typeface="メイリオ"/>
              </a:rPr>
              <a:t>や</a:t>
            </a:r>
            <a:r>
              <a:rPr lang="ja-JP" altLang="en-US" sz="2000" b="1" dirty="0">
                <a:solidFill>
                  <a:srgbClr val="0070C0"/>
                </a:solidFill>
                <a:latin typeface="Segoe UI Semilight"/>
                <a:ea typeface="メイリオ"/>
              </a:rPr>
              <a:t>希望</a:t>
            </a:r>
            <a:r>
              <a:rPr lang="ja-JP" altLang="en-US" sz="2000" b="1" dirty="0">
                <a:solidFill>
                  <a:srgbClr val="E7E6E6">
                    <a:lumMod val="25000"/>
                  </a:srgbClr>
                </a:solidFill>
                <a:latin typeface="Segoe UI Semilight"/>
                <a:ea typeface="メイリオ"/>
              </a:rPr>
              <a:t>に合わせた研修を実施！</a:t>
            </a:r>
          </a:p>
        </p:txBody>
      </p:sp>
      <p:sp>
        <p:nvSpPr>
          <p:cNvPr id="10" name="テキスト ボックス 9">
            <a:extLst>
              <a:ext uri="{FF2B5EF4-FFF2-40B4-BE49-F238E27FC236}">
                <a16:creationId xmlns:a16="http://schemas.microsoft.com/office/drawing/2014/main" id="{B975D13A-7FB7-6C9E-7AFA-08036FE3D83E}"/>
              </a:ext>
            </a:extLst>
          </p:cNvPr>
          <p:cNvSpPr txBox="1"/>
          <p:nvPr/>
        </p:nvSpPr>
        <p:spPr>
          <a:xfrm>
            <a:off x="5031878" y="4868145"/>
            <a:ext cx="2377574" cy="1153264"/>
          </a:xfrm>
          <a:prstGeom prst="rect">
            <a:avLst/>
          </a:prstGeom>
          <a:noFill/>
        </p:spPr>
        <p:txBody>
          <a:bodyPr wrap="none" rtlCol="0">
            <a:spAutoFit/>
          </a:bodyPr>
          <a:lstStyle/>
          <a:p>
            <a:pPr>
              <a:lnSpc>
                <a:spcPct val="150000"/>
              </a:lnSpc>
            </a:pPr>
            <a:r>
              <a:rPr lang="ja-JP" altLang="en-US" sz="1200" spc="300" dirty="0">
                <a:solidFill>
                  <a:srgbClr val="5B9BD5">
                    <a:lumMod val="20000"/>
                    <a:lumOff val="80000"/>
                  </a:srgbClr>
                </a:solidFill>
                <a:latin typeface="BIZ UDPゴシック" panose="020B0400000000000000" pitchFamily="50" charset="-128"/>
                <a:ea typeface="BIZ UDPゴシック" panose="020B0400000000000000" pitchFamily="50" charset="-128"/>
              </a:rPr>
              <a:t>●</a:t>
            </a:r>
            <a:r>
              <a:rPr lang="ja-JP" altLang="en-US" sz="1200" spc="300" dirty="0">
                <a:solidFill>
                  <a:srgbClr val="0070C0"/>
                </a:solidFill>
                <a:latin typeface="BIZ UDPゴシック" panose="020B0400000000000000" pitchFamily="50" charset="-128"/>
                <a:ea typeface="BIZ UDPゴシック" panose="020B0400000000000000" pitchFamily="50" charset="-128"/>
              </a:rPr>
              <a:t> </a:t>
            </a:r>
            <a:r>
              <a:rPr lang="ja-JP" altLang="en-US" sz="1200" spc="300" dirty="0">
                <a:solidFill>
                  <a:srgbClr val="E7E6E6">
                    <a:lumMod val="25000"/>
                  </a:srgbClr>
                </a:solidFill>
                <a:latin typeface="BIZ UDPゴシック" panose="020B0400000000000000" pitchFamily="50" charset="-128"/>
                <a:ea typeface="BIZ UDPゴシック" panose="020B0400000000000000" pitchFamily="50" charset="-128"/>
              </a:rPr>
              <a:t>各業務担当への配属</a:t>
            </a:r>
            <a:endParaRPr lang="en-US" altLang="ja-JP" sz="1200" spc="300" dirty="0">
              <a:solidFill>
                <a:srgbClr val="E7E6E6">
                  <a:lumMod val="25000"/>
                </a:srgbClr>
              </a:solidFill>
              <a:latin typeface="BIZ UDPゴシック" panose="020B0400000000000000" pitchFamily="50" charset="-128"/>
              <a:ea typeface="BIZ UDPゴシック" panose="020B0400000000000000" pitchFamily="50" charset="-128"/>
            </a:endParaRPr>
          </a:p>
          <a:p>
            <a:pPr>
              <a:lnSpc>
                <a:spcPct val="150000"/>
              </a:lnSpc>
            </a:pPr>
            <a:r>
              <a:rPr lang="ja-JP" altLang="en-US" sz="1200" spc="300" dirty="0">
                <a:solidFill>
                  <a:srgbClr val="5B9BD5">
                    <a:lumMod val="40000"/>
                    <a:lumOff val="60000"/>
                  </a:srgbClr>
                </a:solidFill>
                <a:latin typeface="BIZ UDPゴシック" panose="020B0400000000000000" pitchFamily="50" charset="-128"/>
                <a:ea typeface="BIZ UDPゴシック" panose="020B0400000000000000" pitchFamily="50" charset="-128"/>
              </a:rPr>
              <a:t>●</a:t>
            </a:r>
            <a:r>
              <a:rPr lang="ja-JP" altLang="en-US" sz="1200" spc="300" dirty="0">
                <a:solidFill>
                  <a:srgbClr val="0070C0"/>
                </a:solidFill>
                <a:latin typeface="BIZ UDPゴシック" panose="020B0400000000000000" pitchFamily="50" charset="-128"/>
                <a:ea typeface="BIZ UDPゴシック" panose="020B0400000000000000" pitchFamily="50" charset="-128"/>
              </a:rPr>
              <a:t> </a:t>
            </a:r>
            <a:r>
              <a:rPr lang="ja-JP" altLang="en-US" sz="1200" spc="300" dirty="0">
                <a:solidFill>
                  <a:srgbClr val="E7E6E6">
                    <a:lumMod val="25000"/>
                  </a:srgbClr>
                </a:solidFill>
                <a:latin typeface="BIZ UDPゴシック" panose="020B0400000000000000" pitchFamily="50" charset="-128"/>
                <a:ea typeface="BIZ UDPゴシック" panose="020B0400000000000000" pitchFamily="50" charset="-128"/>
              </a:rPr>
              <a:t>認定取得へ向けた活動</a:t>
            </a:r>
            <a:endParaRPr lang="en-US" altLang="ja-JP" sz="1200" spc="300" dirty="0">
              <a:solidFill>
                <a:srgbClr val="E7E6E6">
                  <a:lumMod val="25000"/>
                </a:srgbClr>
              </a:solidFill>
              <a:latin typeface="BIZ UDPゴシック" panose="020B0400000000000000" pitchFamily="50" charset="-128"/>
              <a:ea typeface="BIZ UDPゴシック" panose="020B0400000000000000" pitchFamily="50" charset="-128"/>
            </a:endParaRPr>
          </a:p>
          <a:p>
            <a:pPr>
              <a:lnSpc>
                <a:spcPct val="150000"/>
              </a:lnSpc>
            </a:pPr>
            <a:r>
              <a:rPr lang="ja-JP" altLang="en-US" sz="1200" spc="300" dirty="0">
                <a:solidFill>
                  <a:srgbClr val="5B9BD5">
                    <a:lumMod val="60000"/>
                    <a:lumOff val="40000"/>
                  </a:srgbClr>
                </a:solidFill>
                <a:latin typeface="BIZ UDPゴシック" panose="020B0400000000000000" pitchFamily="50" charset="-128"/>
                <a:ea typeface="BIZ UDPゴシック" panose="020B0400000000000000" pitchFamily="50" charset="-128"/>
              </a:rPr>
              <a:t>●</a:t>
            </a:r>
            <a:r>
              <a:rPr lang="ja-JP" altLang="en-US" sz="1200" spc="300" dirty="0">
                <a:solidFill>
                  <a:srgbClr val="0070C0"/>
                </a:solidFill>
                <a:latin typeface="BIZ UDPゴシック" panose="020B0400000000000000" pitchFamily="50" charset="-128"/>
                <a:ea typeface="BIZ UDPゴシック" panose="020B0400000000000000" pitchFamily="50" charset="-128"/>
              </a:rPr>
              <a:t> </a:t>
            </a:r>
            <a:r>
              <a:rPr lang="ja-JP" altLang="en-US" sz="1200" spc="300" dirty="0">
                <a:solidFill>
                  <a:srgbClr val="E7E6E6">
                    <a:lumMod val="25000"/>
                  </a:srgbClr>
                </a:solidFill>
                <a:latin typeface="BIZ UDPゴシック" panose="020B0400000000000000" pitchFamily="50" charset="-128"/>
                <a:ea typeface="BIZ UDPゴシック" panose="020B0400000000000000" pitchFamily="50" charset="-128"/>
              </a:rPr>
              <a:t>チーム医療への参画</a:t>
            </a:r>
            <a:endParaRPr lang="en-US" altLang="ja-JP" sz="1200" spc="300" dirty="0">
              <a:solidFill>
                <a:srgbClr val="E7E6E6">
                  <a:lumMod val="25000"/>
                </a:srgbClr>
              </a:solidFill>
              <a:latin typeface="BIZ UDPゴシック" panose="020B0400000000000000" pitchFamily="50" charset="-128"/>
              <a:ea typeface="BIZ UDPゴシック" panose="020B0400000000000000" pitchFamily="50" charset="-128"/>
            </a:endParaRPr>
          </a:p>
          <a:p>
            <a:pPr>
              <a:lnSpc>
                <a:spcPct val="150000"/>
              </a:lnSpc>
            </a:pPr>
            <a:r>
              <a:rPr lang="ja-JP" altLang="en-US" sz="1200" spc="300" dirty="0">
                <a:solidFill>
                  <a:srgbClr val="0070C0"/>
                </a:solidFill>
                <a:latin typeface="BIZ UDPゴシック" panose="020B0400000000000000" pitchFamily="50" charset="-128"/>
                <a:ea typeface="BIZ UDPゴシック" panose="020B0400000000000000" pitchFamily="50" charset="-128"/>
              </a:rPr>
              <a:t>● </a:t>
            </a:r>
            <a:r>
              <a:rPr lang="ja-JP" altLang="en-US" sz="1200" spc="300" dirty="0">
                <a:solidFill>
                  <a:srgbClr val="E7E6E6">
                    <a:lumMod val="25000"/>
                  </a:srgbClr>
                </a:solidFill>
                <a:latin typeface="BIZ UDPゴシック" panose="020B0400000000000000" pitchFamily="50" charset="-128"/>
                <a:ea typeface="BIZ UDPゴシック" panose="020B0400000000000000" pitchFamily="50" charset="-128"/>
              </a:rPr>
              <a:t>学会発表</a:t>
            </a:r>
            <a:endParaRPr lang="ja-JP" altLang="en-US" sz="1400" spc="300" dirty="0">
              <a:solidFill>
                <a:srgbClr val="E7E6E6">
                  <a:lumMod val="25000"/>
                </a:srgbClr>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4D0EB12-11F1-125B-AA31-F3CFDDDD837B}"/>
              </a:ext>
            </a:extLst>
          </p:cNvPr>
          <p:cNvSpPr txBox="1"/>
          <p:nvPr/>
        </p:nvSpPr>
        <p:spPr>
          <a:xfrm>
            <a:off x="1987456" y="5006644"/>
            <a:ext cx="3044423" cy="876266"/>
          </a:xfrm>
          <a:prstGeom prst="rect">
            <a:avLst/>
          </a:prstGeom>
          <a:noFill/>
        </p:spPr>
        <p:txBody>
          <a:bodyPr wrap="none" rtlCol="0">
            <a:spAutoFit/>
          </a:bodyPr>
          <a:lstStyle/>
          <a:p>
            <a:pPr>
              <a:lnSpc>
                <a:spcPct val="150000"/>
              </a:lnSpc>
            </a:pPr>
            <a:r>
              <a:rPr lang="ja-JP" altLang="en-US" sz="1200" spc="300" dirty="0">
                <a:solidFill>
                  <a:srgbClr val="CCFFCC"/>
                </a:solidFill>
                <a:latin typeface="BIZ UDPゴシック" panose="020B0400000000000000" pitchFamily="50" charset="-128"/>
                <a:ea typeface="BIZ UDPゴシック" panose="020B0400000000000000" pitchFamily="50" charset="-128"/>
              </a:rPr>
              <a:t>●</a:t>
            </a:r>
            <a:r>
              <a:rPr lang="ja-JP" altLang="en-US" sz="1200" spc="300" dirty="0">
                <a:solidFill>
                  <a:srgbClr val="0070C0"/>
                </a:solidFill>
                <a:latin typeface="BIZ UDPゴシック" panose="020B0400000000000000" pitchFamily="50" charset="-128"/>
                <a:ea typeface="BIZ UDPゴシック" panose="020B0400000000000000" pitchFamily="50" charset="-128"/>
              </a:rPr>
              <a:t> </a:t>
            </a:r>
            <a:r>
              <a:rPr lang="ja-JP" altLang="en-US" sz="1200" u="sng" spc="300" dirty="0">
                <a:solidFill>
                  <a:srgbClr val="0070C0"/>
                </a:solidFill>
                <a:latin typeface="BIZ UDPゴシック" panose="020B0400000000000000" pitchFamily="50" charset="-128"/>
                <a:ea typeface="BIZ UDPゴシック" panose="020B0400000000000000" pitchFamily="50" charset="-128"/>
              </a:rPr>
              <a:t>育成プログラム</a:t>
            </a:r>
            <a:r>
              <a:rPr lang="ja-JP" altLang="en-US" sz="1200" spc="300" dirty="0">
                <a:solidFill>
                  <a:srgbClr val="E7E6E6">
                    <a:lumMod val="25000"/>
                  </a:srgbClr>
                </a:solidFill>
                <a:latin typeface="BIZ UDPゴシック" panose="020B0400000000000000" pitchFamily="50" charset="-128"/>
                <a:ea typeface="BIZ UDPゴシック" panose="020B0400000000000000" pitchFamily="50" charset="-128"/>
              </a:rPr>
              <a:t>に沿った研修</a:t>
            </a:r>
            <a:endParaRPr lang="en-US" altLang="ja-JP" sz="1200" spc="300" dirty="0">
              <a:solidFill>
                <a:srgbClr val="E7E6E6">
                  <a:lumMod val="25000"/>
                </a:srgbClr>
              </a:solidFill>
              <a:latin typeface="BIZ UDPゴシック" panose="020B0400000000000000" pitchFamily="50" charset="-128"/>
              <a:ea typeface="BIZ UDPゴシック" panose="020B0400000000000000" pitchFamily="50" charset="-128"/>
            </a:endParaRPr>
          </a:p>
          <a:p>
            <a:pPr>
              <a:lnSpc>
                <a:spcPct val="150000"/>
              </a:lnSpc>
            </a:pPr>
            <a:r>
              <a:rPr lang="ja-JP" altLang="en-US" sz="1200" spc="300" dirty="0">
                <a:solidFill>
                  <a:srgbClr val="99FF99"/>
                </a:solidFill>
                <a:latin typeface="BIZ UDPゴシック" panose="020B0400000000000000" pitchFamily="50" charset="-128"/>
                <a:ea typeface="BIZ UDPゴシック" panose="020B0400000000000000" pitchFamily="50" charset="-128"/>
              </a:rPr>
              <a:t>●</a:t>
            </a:r>
            <a:r>
              <a:rPr lang="ja-JP" altLang="en-US" sz="1200" spc="300" dirty="0">
                <a:solidFill>
                  <a:srgbClr val="0070C0"/>
                </a:solidFill>
                <a:latin typeface="BIZ UDPゴシック" panose="020B0400000000000000" pitchFamily="50" charset="-128"/>
                <a:ea typeface="BIZ UDPゴシック" panose="020B0400000000000000" pitchFamily="50" charset="-128"/>
              </a:rPr>
              <a:t> </a:t>
            </a:r>
            <a:r>
              <a:rPr lang="ja-JP" altLang="en-US" sz="1200" spc="300" dirty="0">
                <a:solidFill>
                  <a:srgbClr val="E7E6E6">
                    <a:lumMod val="25000"/>
                  </a:srgbClr>
                </a:solidFill>
                <a:latin typeface="BIZ UDPゴシック" panose="020B0400000000000000" pitchFamily="50" charset="-128"/>
                <a:ea typeface="BIZ UDPゴシック" panose="020B0400000000000000" pitchFamily="50" charset="-128"/>
              </a:rPr>
              <a:t>日・当直業務メンバーへの加入</a:t>
            </a:r>
            <a:endParaRPr lang="en-US" altLang="ja-JP" sz="1200" spc="300" dirty="0">
              <a:solidFill>
                <a:srgbClr val="E7E6E6">
                  <a:lumMod val="25000"/>
                </a:srgbClr>
              </a:solidFill>
              <a:latin typeface="BIZ UDPゴシック" panose="020B0400000000000000" pitchFamily="50" charset="-128"/>
              <a:ea typeface="BIZ UDPゴシック" panose="020B0400000000000000" pitchFamily="50" charset="-128"/>
            </a:endParaRPr>
          </a:p>
          <a:p>
            <a:pPr>
              <a:lnSpc>
                <a:spcPct val="150000"/>
              </a:lnSpc>
            </a:pPr>
            <a:r>
              <a:rPr lang="ja-JP" altLang="en-US" sz="1200" spc="300" dirty="0">
                <a:solidFill>
                  <a:srgbClr val="66FF99"/>
                </a:solidFill>
                <a:latin typeface="BIZ UDPゴシック" panose="020B0400000000000000" pitchFamily="50" charset="-128"/>
                <a:ea typeface="BIZ UDPゴシック" panose="020B0400000000000000" pitchFamily="50" charset="-128"/>
              </a:rPr>
              <a:t>●</a:t>
            </a:r>
            <a:r>
              <a:rPr lang="ja-JP" altLang="en-US" sz="1200" spc="300" dirty="0">
                <a:solidFill>
                  <a:srgbClr val="0070C0"/>
                </a:solidFill>
                <a:latin typeface="BIZ UDPゴシック" panose="020B0400000000000000" pitchFamily="50" charset="-128"/>
                <a:ea typeface="BIZ UDPゴシック" panose="020B0400000000000000" pitchFamily="50" charset="-128"/>
              </a:rPr>
              <a:t> </a:t>
            </a:r>
            <a:r>
              <a:rPr lang="ja-JP" altLang="en-US" sz="1200" spc="300" dirty="0">
                <a:solidFill>
                  <a:srgbClr val="E7E6E6">
                    <a:lumMod val="25000"/>
                  </a:srgbClr>
                </a:solidFill>
                <a:latin typeface="BIZ UDPゴシック" panose="020B0400000000000000" pitchFamily="50" charset="-128"/>
                <a:ea typeface="BIZ UDPゴシック" panose="020B0400000000000000" pitchFamily="50" charset="-128"/>
              </a:rPr>
              <a:t>病棟業務の実施</a:t>
            </a:r>
          </a:p>
        </p:txBody>
      </p:sp>
      <p:pic>
        <p:nvPicPr>
          <p:cNvPr id="13" name="図 12">
            <a:extLst>
              <a:ext uri="{FF2B5EF4-FFF2-40B4-BE49-F238E27FC236}">
                <a16:creationId xmlns:a16="http://schemas.microsoft.com/office/drawing/2014/main" id="{463D9BE4-CBA1-EC40-2F10-7A52ABD24C69}"/>
              </a:ext>
            </a:extLst>
          </p:cNvPr>
          <p:cNvPicPr>
            <a:picLocks noChangeAspect="1"/>
          </p:cNvPicPr>
          <p:nvPr/>
        </p:nvPicPr>
        <p:blipFill>
          <a:blip r:embed="rId4">
            <a:extLst>
              <a:ext uri="{28A0092B-C50C-407E-A947-70E740481C1C}">
                <a14:useLocalDpi xmlns:a14="http://schemas.microsoft.com/office/drawing/2010/main" val="0"/>
              </a:ext>
            </a:extLst>
          </a:blip>
          <a:srcRect l="110237" t="1201" r="-59216" b="58289"/>
          <a:stretch/>
        </p:blipFill>
        <p:spPr>
          <a:xfrm>
            <a:off x="7996990" y="333206"/>
            <a:ext cx="537411" cy="444510"/>
          </a:xfrm>
          <a:prstGeom prst="rect">
            <a:avLst/>
          </a:prstGeom>
        </p:spPr>
      </p:pic>
    </p:spTree>
    <p:extLst>
      <p:ext uri="{BB962C8B-B14F-4D97-AF65-F5344CB8AC3E}">
        <p14:creationId xmlns:p14="http://schemas.microsoft.com/office/powerpoint/2010/main" val="1518845079"/>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Semilight"/>
        <a:ea typeface="メイリオ"/>
        <a:cs typeface=""/>
      </a:majorFont>
      <a:minorFont>
        <a:latin typeface="Segoe UI Semilight"/>
        <a:ea typeface="メイリオ"/>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alpha val="80000"/>
          </a:schemeClr>
        </a:solidFill>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201</Words>
  <Application>Microsoft Office PowerPoint</Application>
  <PresentationFormat>ワイド画面</PresentationFormat>
  <Paragraphs>18</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BIZ UDPゴシック</vt:lpstr>
      <vt:lpstr>游ゴシック</vt:lpstr>
      <vt:lpstr>Segoe UI Semilight</vt:lpstr>
      <vt:lpstr>Wingdings 2</vt:lpstr>
      <vt:lpstr>HDOfficeLightV0</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伊藤 ちとせ</dc:creator>
  <cp:lastModifiedBy>伊藤 ちとせ</cp:lastModifiedBy>
  <cp:revision>2</cp:revision>
  <dcterms:created xsi:type="dcterms:W3CDTF">2026-06-28T23:56:08Z</dcterms:created>
  <dcterms:modified xsi:type="dcterms:W3CDTF">2026-06-28T23:57:19Z</dcterms:modified>
</cp:coreProperties>
</file>