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506" r:id="rId3"/>
    <p:sldId id="494" r:id="rId4"/>
    <p:sldId id="503" r:id="rId5"/>
    <p:sldId id="499" r:id="rId6"/>
    <p:sldId id="500" r:id="rId7"/>
    <p:sldId id="501" r:id="rId8"/>
    <p:sldId id="502" r:id="rId9"/>
    <p:sldId id="498" r:id="rId10"/>
    <p:sldId id="504" r:id="rId11"/>
    <p:sldId id="505" r:id="rId1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CC"/>
    <a:srgbClr val="000066"/>
    <a:srgbClr val="0000FF"/>
    <a:srgbClr val="FFCCFF"/>
    <a:srgbClr val="FF5050"/>
    <a:srgbClr val="FF9966"/>
    <a:srgbClr val="FF9999"/>
    <a:srgbClr val="FF99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3326" autoAdjust="0"/>
  </p:normalViewPr>
  <p:slideViewPr>
    <p:cSldViewPr>
      <p:cViewPr varScale="1">
        <p:scale>
          <a:sx n="45" d="100"/>
          <a:sy n="45" d="100"/>
        </p:scale>
        <p:origin x="137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5" y="13"/>
            <a:ext cx="2950375" cy="497367"/>
          </a:xfrm>
          <a:prstGeom prst="rect">
            <a:avLst/>
          </a:prstGeom>
        </p:spPr>
        <p:txBody>
          <a:bodyPr vert="horz" lIns="92123" tIns="46061" rIns="92123" bIns="460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13"/>
            <a:ext cx="2950374" cy="497367"/>
          </a:xfrm>
          <a:prstGeom prst="rect">
            <a:avLst/>
          </a:prstGeom>
        </p:spPr>
        <p:txBody>
          <a:bodyPr vert="horz" lIns="92123" tIns="46061" rIns="92123" bIns="46061" rtlCol="0"/>
          <a:lstStyle>
            <a:lvl1pPr algn="r">
              <a:defRPr sz="1200"/>
            </a:lvl1pPr>
          </a:lstStyle>
          <a:p>
            <a:fld id="{60AF1B21-0B2A-4F4C-83DA-2F7F98636CEB}" type="datetimeFigureOut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5" y="9440373"/>
            <a:ext cx="2950375" cy="497366"/>
          </a:xfrm>
          <a:prstGeom prst="rect">
            <a:avLst/>
          </a:prstGeom>
        </p:spPr>
        <p:txBody>
          <a:bodyPr vert="horz" lIns="92123" tIns="46061" rIns="92123" bIns="460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3"/>
            <a:ext cx="2950374" cy="497366"/>
          </a:xfrm>
          <a:prstGeom prst="rect">
            <a:avLst/>
          </a:prstGeom>
        </p:spPr>
        <p:txBody>
          <a:bodyPr vert="horz" lIns="92123" tIns="46061" rIns="92123" bIns="46061" rtlCol="0" anchor="b"/>
          <a:lstStyle>
            <a:lvl1pPr algn="r">
              <a:defRPr sz="1200"/>
            </a:lvl1pPr>
          </a:lstStyle>
          <a:p>
            <a:fld id="{1BBA1AE3-DC60-4509-BAF5-4285828C7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02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13"/>
            <a:ext cx="2950375" cy="49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t" anchorCtr="0" compatLnSpc="1">
            <a:prstTxWarp prst="textNoShape">
              <a:avLst/>
            </a:prstTxWarp>
          </a:bodyPr>
          <a:lstStyle>
            <a:lvl1pPr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34" y="13"/>
            <a:ext cx="2948768" cy="49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t" anchorCtr="0" compatLnSpc="1">
            <a:prstTxWarp prst="textNoShape">
              <a:avLst/>
            </a:prstTxWarp>
          </a:bodyPr>
          <a:lstStyle>
            <a:lvl1pPr algn="r"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7" y="4720995"/>
            <a:ext cx="5446724" cy="4471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40373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b" anchorCtr="0" compatLnSpc="1">
            <a:prstTxWarp prst="textNoShape">
              <a:avLst/>
            </a:prstTxWarp>
          </a:bodyPr>
          <a:lstStyle>
            <a:lvl1pPr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34" y="9440373"/>
            <a:ext cx="2948768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b" anchorCtr="0" compatLnSpc="1">
            <a:prstTxWarp prst="textNoShape">
              <a:avLst/>
            </a:prstTxWarp>
          </a:bodyPr>
          <a:lstStyle>
            <a:lvl1pPr algn="r"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11C14E-4260-4FAB-B0EF-8F70890968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08516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>
              <a:latin typeface="Arial" panose="020B0604020202020204" pitchFamily="34" charset="0"/>
            </a:endParaRPr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28994" indent="-276352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26049" indent="-219174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580281" indent="-219174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32922" indent="-219174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490329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47737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05144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62552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2C3C0621-EB8C-4AB8-ABF7-C15B313D36CE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43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DE2F47-BB47-4020-B269-353751F51B3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66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5030E-F77A-485D-8AAD-C47753B42D35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32BC-72B4-4551-AE07-04578966D94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76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26911-D7B6-4F23-BF64-FD8883C8FDC2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6390E-F2D7-4335-8C03-63A2549BF1A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5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87B58-476C-4BC4-BAF8-5211EE03052E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1C428-86D8-473D-8EF6-A036E13FA21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817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918D2-9312-4DA7-B225-E39A5997A729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F1D8B-30C2-4C29-BDE5-DEF386ACD8D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293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7172-EC37-4F13-8C25-DFF35DC44383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988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68C1-995F-4326-B449-1275AE78191B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844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93E9-4959-448E-AEC2-B79AC5DF2580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29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FD8DC-1BC8-47F6-8BCD-CB6994D8EDA5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232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C314-87E0-4160-9457-A607A8F6794E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746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DE4F-F0AA-4946-8279-12590BC0F0FD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759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2EDA-6C0E-4F6E-9527-ED862AEA2683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62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A77EF-4504-4AA7-B62D-FE07FADC76AA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B537A-D835-4EE1-AFF5-AF49A5316BA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658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1C9A-17FE-4483-ACEE-60F051A4105E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59267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25A2-17E9-4142-B1A6-1AC7C4335794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43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1C9A-17FE-4483-ACEE-60F051A4105E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565639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7239-9BFB-46D1-8F6D-D4A378DF275E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07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9B0F2-8F10-48E6-B310-0FBC2F2ED78B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887C-5502-4996-A5E7-07DEA09F550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95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3E567-3016-42D1-AF19-88DCBCF18157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78C9F-896D-4295-893C-7651E28EF2E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6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4477E-2DDB-46A3-8FE1-72A2433B46C3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9E1A1-4C67-41FB-8E41-8DF1D54E448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57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FE4BE-CE49-4C41-8445-7589BDFF19B4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BAA8D-71B0-4929-9054-222B862969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38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79EC9-053C-46AF-BFFE-C21FB9BC04AA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EA70D-E56E-4D11-AC19-DD9B0B24A88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44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6D997-DF31-4156-8079-A769CB28535E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43EE4-CEF6-42B5-AB34-C20AEB69586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7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68455-C1A4-4F08-BCA5-86F5AD207027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FAB53-54C7-4B3E-9985-706A221FB6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09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FE69242-360B-42DA-9922-606F381B66DE}" type="datetime1">
              <a:rPr lang="ja-JP" altLang="en-US" smtClean="0">
                <a:solidFill>
                  <a:srgbClr val="000000"/>
                </a:solidFill>
              </a:rPr>
              <a:t>2021/12/24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7412DCB-594E-4430-A43E-73B456CB1207}" type="slidenum">
              <a:rPr lang="en-US" altLang="ja-JP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57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71C9A-17FE-4483-ACEE-60F051A4105E}" type="datetime1">
              <a:rPr kumimoji="1" lang="ja-JP" altLang="en-US" smtClean="0"/>
              <a:t>2021/12/24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sldNum="0" hdr="0" ftr="0" dt="0"/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ChangeArrowheads="1"/>
          </p:cNvSpPr>
          <p:nvPr/>
        </p:nvSpPr>
        <p:spPr bwMode="auto">
          <a:xfrm>
            <a:off x="560597" y="1628800"/>
            <a:ext cx="8208912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日時：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令和３年１２月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２４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日（金）午前</a:t>
            </a:r>
            <a:r>
              <a:rPr lang="en-US" altLang="ja-JP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  <a:r>
              <a:rPr lang="en-US" altLang="ja-JP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45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分～</a:t>
            </a:r>
            <a:r>
              <a:rPr lang="en-US" altLang="ja-JP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  <a:r>
              <a:rPr lang="en-US" altLang="ja-JP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30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分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場所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鳥取県庁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第３応接室</a:t>
            </a:r>
            <a:r>
              <a:rPr lang="ja-JP" altLang="en-US" sz="200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（本庁舎</a:t>
            </a:r>
            <a:r>
              <a:rPr lang="ja-JP" altLang="en-US" sz="20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３階）</a:t>
            </a:r>
            <a:endParaRPr lang="en-US" altLang="ja-JP" sz="20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出席：知事、副知事、統轄監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令和新時代創造本部、交流人口拡大本部、危機管理局、総務部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地域づくり推進部、福祉保健部、子育て・人財局、生活環境部</a:t>
            </a: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商工労働部、農林水産部、県土整備部、教育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委員会、</a:t>
            </a:r>
            <a:endParaRPr lang="en-US" altLang="ja-JP" sz="2000" b="1" dirty="0" smtClean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各総合事務所</a:t>
            </a:r>
            <a:r>
              <a:rPr lang="ja-JP" altLang="en-US" sz="20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</a:t>
            </a:r>
            <a:endParaRPr lang="en-US" altLang="ja-JP" sz="1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議題：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（１）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国令和 ４年度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予算の概要及び本県の対応について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buNone/>
            </a:pPr>
            <a:r>
              <a:rPr lang="ja-JP" altLang="en-US" sz="2000" b="1" kern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（２）</a:t>
            </a:r>
            <a:r>
              <a:rPr lang="ja-JP" altLang="en-US" sz="2000" b="1" kern="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令和４年度</a:t>
            </a:r>
            <a:r>
              <a:rPr lang="ja-JP" altLang="en-US" sz="2000" b="1" kern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当初予算政策戦略事業について</a:t>
            </a:r>
            <a:endParaRPr lang="en-US" altLang="ja-JP" sz="2000" b="1" kern="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ＭＳ 明朝" panose="02020609040205080304" pitchFamily="17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2000" b="1" kern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ＭＳ 明朝" panose="02020609040205080304" pitchFamily="17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2000" b="1" kern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ＭＳ 明朝" panose="02020609040205080304" pitchFamily="17" charset="-128"/>
            </a:endParaRPr>
          </a:p>
          <a:p>
            <a:pPr>
              <a:buNone/>
            </a:pPr>
            <a:endParaRPr lang="ja-JP" altLang="en-US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099" name="Rectangle 12"/>
          <p:cNvSpPr>
            <a:spLocks noChangeArrowheads="1"/>
          </p:cNvSpPr>
          <p:nvPr/>
        </p:nvSpPr>
        <p:spPr bwMode="auto">
          <a:xfrm>
            <a:off x="321715" y="556862"/>
            <a:ext cx="8686677" cy="7200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国予算対策幹部会議及び</a:t>
            </a:r>
            <a:r>
              <a:rPr lang="ja-JP" altLang="en-US" sz="2600" b="1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令和３年度</a:t>
            </a:r>
            <a:r>
              <a:rPr lang="ja-JP" altLang="en-US" sz="2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第２回政策戦略会議</a:t>
            </a:r>
          </a:p>
        </p:txBody>
      </p:sp>
    </p:spTree>
    <p:extLst>
      <p:ext uri="{BB962C8B-B14F-4D97-AF65-F5344CB8AC3E}">
        <p14:creationId xmlns:p14="http://schemas.microsoft.com/office/powerpoint/2010/main" val="35226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23528" y="116632"/>
            <a:ext cx="8561126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脱炭素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屋根貸し自家消費型の太陽光発電の導入や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とっとり健康省エネ住宅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の普及拡大、 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県版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SDGs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企業認証制度の発足　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健康</a:t>
            </a:r>
            <a:r>
              <a:rPr kumimoji="1" lang="ja-JP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・福祉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医療的ケア児・</a:t>
            </a:r>
            <a:r>
              <a:rPr kumimoji="1" lang="ja-JP" alt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聴覚障がい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児のサポート体制づくり、腎疾患やがん対策の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推進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、バリアフリー化の加速、生活困窮やひきこもりなど課題を抱える者への支援　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1" lang="en-US" altLang="ja-JP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人財づくり</a:t>
            </a:r>
            <a:endParaRPr kumimoji="1" lang="ja-JP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子育て王国の推進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産前産後ケアの充実、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ヤングケアラー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支援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展開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、学力向上対策の強化、日本女性会議の開催を契機とした女性活躍の推進　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スポーツ</a:t>
            </a:r>
            <a:r>
              <a:rPr kumimoji="1" lang="ja-JP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・文化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有望選手の発掘・強化、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スポーツリゾート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とっとり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の創造（県民のスポーツ参加促進、大会合宿誘致等による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スポー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ツツーリズムの展開等）、青谷弥生人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活用した「とっとり弥生の王国」の戦略的プロモーションと誘客促進、県民と共創する美術館　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  <a:endParaRPr kumimoji="1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持続</a:t>
            </a:r>
            <a:r>
              <a:rPr kumimoji="1" lang="ja-JP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可能な地域づくり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地域交通の利便性の向上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空き家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対策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の強化、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SDGs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普及・実践の拡大　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  <a:endParaRPr kumimoji="1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防災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・インフラ</a:t>
            </a:r>
            <a:endParaRPr kumimoji="1" lang="ja-JP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斜面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の安全確保対策の推進、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流域治水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対策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全県展開、広域避難の推進、インフラ維持管理における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DX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推進　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</a:p>
        </p:txBody>
      </p:sp>
      <p:sp>
        <p:nvSpPr>
          <p:cNvPr id="10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91128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dirty="0">
                <a:solidFill>
                  <a:srgbClr val="000000"/>
                </a:solidFill>
              </a:rPr>
              <a:t>10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606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 bwMode="auto">
          <a:xfrm>
            <a:off x="0" y="-13884"/>
            <a:ext cx="9144000" cy="562564"/>
          </a:xfrm>
          <a:prstGeom prst="rect">
            <a:avLst/>
          </a:prstGeom>
          <a:solidFill>
            <a:srgbClr val="000066"/>
          </a:solidFill>
          <a:ln>
            <a:noFill/>
          </a:ln>
          <a:extLst/>
        </p:spPr>
        <p:txBody>
          <a:bodyPr anchor="t" anchorCtr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ja-JP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r>
              <a:rPr lang="ja-JP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国当初予算案の</a:t>
            </a:r>
            <a:r>
              <a:rPr lang="ja-JP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概要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12/24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閣議決定）</a:t>
            </a:r>
            <a:endParaRPr lang="ja-JP" altLang="en-US" sz="20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34447"/>
            <a:ext cx="9540552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一般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会計の歳出総額は過去最大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１０７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５，９６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当初比＋約１兆円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４年連続で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兆円突破、１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０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年連続で最大を更新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補正予算と合わせ、新型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コロナ対策に万全を期しつつ、「成長と分配の好循環」による「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新しい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 資本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主義」の実現を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図るため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予算。</a:t>
            </a:r>
            <a:endParaRPr lang="ja-JP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歳出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一般歳出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67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3,746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4,723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</a:p>
          <a:p>
            <a:pPr lvl="2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社会保障関係費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36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2,735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億円（前年度比＋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4,393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診療報酬改定率＋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0.43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2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公共事業関係費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575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億円（前年度比＋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億円）※補正で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2.9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兆円計上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地方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交付税交付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8,825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前年度比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▲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664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国債費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3,393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（前年度比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5,808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歳入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税収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65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2,350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円（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前年度比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7,870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新規国債発行額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36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9,260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▲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710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＜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赤字国債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6,750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▲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5,810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億円）、建設国債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2,510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億円（▲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900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lang="ja-JP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0150" lvl="2" indent="-285750">
              <a:buFont typeface="Yu Gothic" panose="020B0400000000000000" pitchFamily="50" charset="-128"/>
              <a:buChar char="※"/>
            </a:pP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歳入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の国債依存度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34.3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前年度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40.9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から大幅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（参考）令和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年補正予算（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12/20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成立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）の追加歳出：約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＜当初予算案のイメージ＞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8389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>
                <a:solidFill>
                  <a:srgbClr val="000000"/>
                </a:solidFill>
              </a:rPr>
              <a:t>1</a:t>
            </a:r>
            <a:endParaRPr lang="en-US" altLang="ja-JP" sz="1400" dirty="0" smtClean="0">
              <a:solidFill>
                <a:srgbClr val="000000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509120"/>
            <a:ext cx="8208912" cy="230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69005" y="908720"/>
            <a:ext cx="8805990" cy="4874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■地方税等の大幅な回復を見込み、臨時財政対策債を含む実質的な地方</a:t>
            </a:r>
            <a:r>
              <a:rPr kumimoji="0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交付税　</a:t>
            </a:r>
            <a:endParaRPr kumimoji="0"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0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総額</a:t>
            </a:r>
            <a:r>
              <a:rPr kumimoji="0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は減少するものの、</a:t>
            </a:r>
            <a:r>
              <a:rPr kumimoji="0" lang="ja-JP" altLang="en-US" sz="2000" b="1" u="heavy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一般財源総額は前年度を上回る額を確保</a:t>
            </a:r>
            <a:r>
              <a:rPr kumimoji="0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0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923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4" indent="-263774" defTabSz="422041" fontAlgn="auto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kumimoji="0" lang="ja-JP" altLang="en-US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一般財源総額（水準超経費除き）６２．０兆円（前年度比＋</a:t>
            </a:r>
            <a:r>
              <a:rPr kumimoji="0" lang="en-US" altLang="ja-JP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0.02</a:t>
            </a:r>
            <a:r>
              <a:rPr kumimoji="0" lang="ja-JP" altLang="en-US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兆円、前年度</a:t>
            </a:r>
            <a:r>
              <a:rPr kumimoji="0" lang="en-US" altLang="ja-JP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62.0</a:t>
            </a:r>
            <a:r>
              <a:rPr kumimoji="0" lang="ja-JP" altLang="en-US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兆円）</a:t>
            </a:r>
            <a:r>
              <a:rPr kumimoji="0" lang="en-US" altLang="ja-JP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0" lang="en-US" altLang="ja-JP" sz="1477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・地方税・地方譲与税　　　　　４３．８兆円（前年度比＋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3.9</a:t>
            </a: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兆円、前年度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39.9</a:t>
            </a: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兆円）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・地方特例交付金等　　　　　　　 ０．２兆円（　　同　　 ▲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0.1</a:t>
            </a: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兆円、　　同　　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0.4</a:t>
            </a: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兆円）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0" lang="ja-JP" altLang="en-US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地方交付税（出口ベース）　１８．１兆円（　　同　　 ＋</a:t>
            </a:r>
            <a:r>
              <a:rPr kumimoji="0" lang="en-US" altLang="ja-JP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0.6</a:t>
            </a:r>
            <a:r>
              <a:rPr kumimoji="0" lang="ja-JP" altLang="en-US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兆円、　　同　</a:t>
            </a:r>
            <a:r>
              <a:rPr kumimoji="0" lang="en-US" altLang="ja-JP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17.4</a:t>
            </a:r>
            <a:r>
              <a:rPr kumimoji="0" lang="ja-JP" altLang="en-US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兆円）</a:t>
            </a:r>
            <a:r>
              <a:rPr kumimoji="0" lang="en-US" altLang="ja-JP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kumimoji="0" lang="en-US" altLang="ja-JP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0" lang="ja-JP" altLang="en-US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臨時財政対策債　　　　　　　　  １．８兆円（　　同　　 ▲</a:t>
            </a:r>
            <a:r>
              <a:rPr kumimoji="0" lang="en-US" altLang="ja-JP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3.7</a:t>
            </a:r>
            <a:r>
              <a:rPr kumimoji="0" lang="ja-JP" altLang="en-US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兆円、　　同　　</a:t>
            </a:r>
            <a:r>
              <a:rPr kumimoji="0" lang="en-US" altLang="ja-JP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5.5</a:t>
            </a:r>
            <a:r>
              <a:rPr kumimoji="0" lang="ja-JP" altLang="en-US" sz="1477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兆円）</a:t>
            </a:r>
            <a:endParaRPr kumimoji="0" lang="en-US" altLang="ja-JP" sz="2215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969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846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■地域社会再生事業費</a:t>
            </a:r>
            <a:endParaRPr kumimoji="0"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4" indent="-263774" defTabSz="42204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kumimoji="0"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地域社会の維持・再生に向けた対策に取り組むため</a:t>
            </a:r>
            <a:r>
              <a:rPr kumimoji="0" lang="en-US" altLang="ja-JP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kumimoji="0"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年度に引き続き</a:t>
            </a:r>
            <a:r>
              <a:rPr kumimoji="0" lang="en-US" altLang="ja-JP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4,200</a:t>
            </a:r>
            <a:r>
              <a:rPr kumimoji="0"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億円を計上　</a:t>
            </a:r>
            <a:endParaRPr kumimoji="0" lang="en-US" altLang="ja-JP" sz="1477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846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■地域社会のデジタル化の推進</a:t>
            </a:r>
            <a:endParaRPr kumimoji="0" lang="en-US" altLang="ja-JP" sz="20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3774" indent="-263774" defTabSz="42204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地域社会のデジタル化を集中的に推進する</a:t>
            </a:r>
            <a:r>
              <a:rPr kumimoji="0"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ため</a:t>
            </a:r>
            <a:r>
              <a:rPr kumimoji="0" lang="en-US" altLang="ja-JP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kumimoji="0"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年度に引き続き</a:t>
            </a:r>
            <a:r>
              <a:rPr kumimoji="0" lang="en-US" altLang="ja-JP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2,000</a:t>
            </a:r>
            <a:r>
              <a:rPr kumimoji="0" lang="ja-JP" altLang="en-US" sz="1477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億円を計上</a:t>
            </a:r>
            <a:r>
              <a:rPr kumimoji="0" lang="ja-JP" altLang="en-US" sz="1846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    　</a:t>
            </a:r>
            <a:endParaRPr kumimoji="0" lang="en-US" altLang="ja-JP" sz="1662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846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422041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20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■公共施設の脱炭素化の取組等の推進</a:t>
            </a:r>
          </a:p>
          <a:p>
            <a:pPr marL="263774" indent="-263774" defTabSz="422041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kumimoji="0" lang="ja-JP" altLang="en-US" sz="1477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公共施設等適正管理推進事業費の対象事業（脱炭素化事業）を追加した上で、</a:t>
            </a:r>
            <a:r>
              <a:rPr kumimoji="0" lang="ja-JP" altLang="en-US" sz="1477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事業期間を５年間延長</a:t>
            </a:r>
            <a:endParaRPr kumimoji="0" lang="en-US" altLang="ja-JP" sz="1477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-27384"/>
            <a:ext cx="9144000" cy="648072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令和４年度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地方財政対策の概要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8389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>
                <a:solidFill>
                  <a:srgbClr val="000000"/>
                </a:solidFill>
              </a:rPr>
              <a:t>2</a:t>
            </a:r>
            <a:endParaRPr lang="en-US" altLang="ja-JP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5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879553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</p:spPr>
        <p:txBody>
          <a:bodyPr wrap="none" tIns="10800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令和４年度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税制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改正大綱の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概要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地方税に関する内容及び本県影響について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3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156828" y="1124744"/>
            <a:ext cx="8987172" cy="587287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ガス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供給業の収入金額課税制度見直し《法人事業税》</a:t>
            </a:r>
            <a:endParaRPr kumimoji="1" lang="ja-JP" altLang="ja-JP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製造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・小売部門のうち、大手事業者は課税額の４割に外形標準課税を</a:t>
            </a: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組み入れる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  <a:endParaRPr kumimoji="1" lang="en-US" altLang="ja-JP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その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他事業者は一般の課税方式に見直し。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規制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料金制度が適用される導管部門は収入金額課税を維持。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→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全国的な影響は▲８０億円程度。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本県</a:t>
            </a:r>
            <a:r>
              <a:rPr kumimoji="1" lang="ja-JP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への影響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はな</a:t>
            </a: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ja-JP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中小事業者（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本県</a:t>
            </a: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の事業者が該当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r>
              <a:rPr kumimoji="1" lang="ja-JP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の製造・小売部門はＨ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30</a:t>
            </a:r>
            <a:r>
              <a:rPr kumimoji="1" lang="ja-JP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見直済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endParaRPr kumimoji="1" lang="en-US" altLang="ja-JP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住宅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ローン控除の延長及び控除率の引下げ《所得税・個人住民税》</a:t>
            </a:r>
            <a:endParaRPr kumimoji="1" lang="ja-JP" altLang="ja-JP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適用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期限を４年延長し、控除率を引下げ（年末のローン残高の１％→０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.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７％）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→</a:t>
            </a:r>
            <a:r>
              <a:rPr kumimoji="1" lang="ja-JP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これら</a:t>
            </a:r>
            <a:r>
              <a:rPr kumimoji="1" lang="ja-JP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の措置による個人住民税の減収額は全額国費で補填される</a:t>
            </a:r>
            <a:r>
              <a:rPr kumimoji="1" lang="ja-JP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  <a:endParaRPr kumimoji="1" lang="ja-JP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賃上げ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税制の強化《法人税・法人二税》</a:t>
            </a:r>
            <a:endParaRPr kumimoji="1" lang="ja-JP" altLang="ja-JP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法人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税額などから差し引く控除率を引上げ（最大２５％→最大４０％）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法人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事業税の付加価値割の課税標準の算定について、控除要件及び控除額を拡大</a:t>
            </a: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その他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主な改正</a:t>
            </a:r>
            <a:endParaRPr kumimoji="1" lang="ja-JP" altLang="ja-JP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大法人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に対する法人事業税所得割の軽減税率の廃止《法人事業税》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ja-JP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地方</a:t>
            </a:r>
            <a:r>
              <a:rPr kumimoji="1" lang="ja-JP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拠点強化税制の２年延長及び拡充《法人二税・不動産取得税》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89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7818" y="692696"/>
            <a:ext cx="872836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１．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新型コロナウイルス感染症対策</a:t>
            </a:r>
            <a:r>
              <a:rPr lang="en-US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補正で約</a:t>
            </a:r>
            <a:r>
              <a:rPr lang="en-US" altLang="ja-JP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20.4</a:t>
            </a:r>
            <a:r>
              <a:rPr lang="ja-JP" altLang="en-US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兆円計上</a:t>
            </a:r>
            <a:endParaRPr lang="en-US" altLang="ja-JP" sz="1400" u="sng" dirty="0" smtClean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 smtClean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 smtClean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 smtClean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 smtClean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1400" dirty="0" smtClean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経済・雇用対策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外食産業の事業継続支援（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雇用の維持・在籍型出向の取組への支援（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6,331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ものづくり等高度連携・事業再構築促進事業（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10.2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良質なテレワークの導入・定着促進（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地方</a:t>
            </a:r>
            <a:r>
              <a:rPr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創生・地域づくりの推進</a:t>
            </a: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地方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創生推進交付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地域女性活躍推進交付金（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企業人材等の地域展開促進事業（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1.5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 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sz="20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</a:t>
            </a:r>
            <a:r>
              <a:rPr lang="ja-JP" altLang="ja-JP" sz="20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デジタル</a:t>
            </a:r>
            <a:r>
              <a:rPr lang="ja-JP" altLang="en-US" sz="20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社会の実現</a:t>
            </a:r>
            <a:endParaRPr lang="en-US" altLang="ja-JP" b="1" u="sng" dirty="0">
              <a:solidFill>
                <a:srgbClr val="3333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マイナンバーカードの利便性向上、申請促進、交付体制強化（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1,065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情報システム標準化・共通化（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3.9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スマート農業の総合推進対策（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ＧＩＧＡスクール運営支援センター整備事業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円）　</a:t>
            </a:r>
            <a:endParaRPr lang="ja-JP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b="1" dirty="0" smtClean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本県への影響が想定される主な国予算案</a:t>
            </a:r>
            <a:endParaRPr lang="ja-JP" altLang="en-US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496315" y="1124744"/>
            <a:ext cx="8324157" cy="129614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＜補正予算（参考：コロナ対策関連）＞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・医療提供体制の確保等（包括支援交付金・接種体制整備　他）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44,783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・事業者、生活・暮らしへの支援等（飲食店等への協力金、住民非課税世帯給付金　他） （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141,276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・社会経済活動の再開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新たな</a:t>
            </a:r>
            <a:r>
              <a:rPr kumimoji="1" lang="en-US" altLang="ja-JP" sz="1400" dirty="0" err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GoTo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トラベルの再開、無料検査拡大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他）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 　 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8,336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　　                              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・感染症有事対応の抜本強化（ワクチン・治療薬開発 他）　　　　　　　　　　　　　　　　　 　　  　（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9,351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630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7818" y="762372"/>
            <a:ext cx="872836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４．ゼロ</a:t>
            </a:r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カーボン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社会</a:t>
            </a:r>
            <a:r>
              <a:rPr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の実現</a:t>
            </a: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地域脱炭素移行・再エネ推進交付金（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需要家主導による太陽光発電導入加速化補助金（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住宅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・建築物省エネ改修推進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５．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防災・減災対策と社会基盤の整備</a:t>
            </a: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補正で</a:t>
            </a:r>
            <a:r>
              <a:rPr lang="en-US" altLang="ja-JP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2.9</a:t>
            </a:r>
            <a:r>
              <a:rPr lang="ja-JP" altLang="en-US" sz="2000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兆円計上</a:t>
            </a:r>
            <a:endParaRPr lang="ja-JP" altLang="ja-JP" sz="2000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防災・減災、国土強靭化の強力な推進</a:t>
            </a:r>
            <a:endParaRPr lang="ja-JP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大規模自然災害からの復旧・復興</a:t>
            </a:r>
            <a:endParaRPr lang="ja-JP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インフラ老朽化対策等による持続可能なインフラメンテナンス（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7,204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高速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道路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ネットワーク及び港湾の整備　　</a:t>
            </a:r>
          </a:p>
          <a:p>
            <a:pPr>
              <a:lnSpc>
                <a:spcPct val="150000"/>
              </a:lnSpc>
            </a:pP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６．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子育て支援・少子化対策</a:t>
            </a: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教育・保育、地域の子ども・子育て支援の充実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ヤングケアラー支援体制強化事業（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252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　</a:t>
            </a:r>
            <a:endParaRPr lang="ja-JP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不妊治療費の保険適用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地域少子化対策重点推進交付金（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７．</a:t>
            </a:r>
            <a:r>
              <a:rPr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社会保障の充実</a:t>
            </a: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生活困窮者等への支援（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706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医療的ケア児への支援の充実（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accent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本県への影響が想定される主な国予算案</a:t>
            </a:r>
            <a:endParaRPr lang="ja-JP" altLang="en-US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758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500474"/>
            <a:ext cx="89289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観光</a:t>
            </a:r>
            <a:r>
              <a:rPr lang="ja-JP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、経済・産業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対策</a:t>
            </a:r>
            <a:endParaRPr lang="ja-JP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就職氷河期世代の活躍支援（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717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障害者の就労促進（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177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中小企業再生支援・事業承継支援事業（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157.7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水田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活用の直接支払交付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3,050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みどりの食料システム構築に向けた地域の事業活動支援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33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うち補正で</a:t>
            </a:r>
            <a:r>
              <a:rPr lang="en-US" altLang="ja-JP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森林・林業・木材産業グリーン成長総合対策（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116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９．人材育成</a:t>
            </a:r>
            <a:endParaRPr lang="en-US" altLang="ja-JP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新しい時代の学びの環境整備（義務教育費国庫負担金）（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15,015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補習等のための指導員等派遣事業（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97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関連施策</a:t>
            </a:r>
            <a:r>
              <a:rPr lang="ja-JP" altLang="en-US" sz="15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含む</a:t>
            </a:r>
            <a:endParaRPr lang="en-US" altLang="ja-JP" sz="15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いじめ対策・不登校支援等総合推進事業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１０．くらし、人権尊重のまちづくり</a:t>
            </a:r>
            <a:endParaRPr lang="en-US" altLang="ja-JP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共生社会実現に向けた住宅セーフティネット機能強化・推進事業（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空き家対策の強力な推進（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本県への影響が想定される主な国予算案</a:t>
            </a:r>
            <a:endParaRPr lang="ja-JP" altLang="en-US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7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52401" y="360820"/>
            <a:ext cx="8991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52401" y="332745"/>
            <a:ext cx="769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参考．国土交通省及び農林水産省の予算額（主な公共事業関係：国費ベース）</a:t>
            </a:r>
            <a:endParaRPr lang="ja-JP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33437"/>
            <a:ext cx="8615861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"/>
          <p:cNvSpPr txBox="1">
            <a:spLocks/>
          </p:cNvSpPr>
          <p:nvPr/>
        </p:nvSpPr>
        <p:spPr bwMode="auto">
          <a:xfrm>
            <a:off x="-19272" y="-36134"/>
            <a:ext cx="9144000" cy="620688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265113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令和４年度当初予算　政策戦略事業の方向性（案）</a:t>
            </a:r>
            <a:endParaRPr kumimoji="1" lang="en-US" altLang="ja-JP" sz="2800" b="0" i="0" u="none" strike="noStrike" kern="1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4098" y="1075728"/>
            <a:ext cx="8937259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新型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コロナウイルス感染症対策</a:t>
            </a:r>
            <a:endParaRPr kumimoji="1" lang="ja-JP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感染拡大に備えた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医療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・検査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体制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や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保健所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機能の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強化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、ワクチン接種の促進、医療・看護人材のさらなる確保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経済・雇用対策</a:t>
            </a:r>
            <a:endParaRPr kumimoji="1" lang="ja-JP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新た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な事業展開や経営安定に向けた支援、脱炭素や宇宙など成長分野へのチャレンジを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後押し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企業の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DX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推進、戦略的な産業人材育成　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農林水産業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の振興</a:t>
            </a:r>
            <a:endParaRPr kumimoji="1" lang="ja-JP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スマート農林水産業の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実践拡大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人材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育成、環境に配慮した持続可能な農業の推進、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全共での成果獲得と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和牛の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生産振興、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県産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木材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生産力強化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と皆伐再造林の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推進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農作業安全対策の推進　等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新た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人の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流れの創出</a:t>
            </a:r>
            <a:endParaRPr kumimoji="1" lang="ja-JP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転職を伴わない都市部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からの</a:t>
            </a:r>
            <a:r>
              <a:rPr kumimoji="1" lang="ja-JP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移住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促進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ファミリーワーケーション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全県展開、サウナ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やキャンプなどアウトドアツーリズムの推進、インバウンド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回復　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デジタル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Society5.0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デジタル技術を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活用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した地域の活性化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、教育・医療・福祉・物流分野での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DX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推進、行政が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保有するビッグデータの活用による地域課題の解決　等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 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8368724" y="6550443"/>
            <a:ext cx="736304" cy="40752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60649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17696</TotalTime>
  <Words>478</Words>
  <Application>Microsoft Office PowerPoint</Application>
  <PresentationFormat>画面に合わせる (4:3)</PresentationFormat>
  <Paragraphs>168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27" baseType="lpstr">
      <vt:lpstr>HGP創英角ｺﾞｼｯｸUB</vt:lpstr>
      <vt:lpstr>HGS創英角ｺﾞｼｯｸUB</vt:lpstr>
      <vt:lpstr>Meiryo UI</vt:lpstr>
      <vt:lpstr>ＭＳ Ｐゴシック</vt:lpstr>
      <vt:lpstr>ＭＳ Ｐ明朝</vt:lpstr>
      <vt:lpstr>ＭＳ ゴシック</vt:lpstr>
      <vt:lpstr>ＭＳ 明朝</vt:lpstr>
      <vt:lpstr>Yu Gothic</vt:lpstr>
      <vt:lpstr>Yu Gothic</vt:lpstr>
      <vt:lpstr>游ゴシック Light</vt:lpstr>
      <vt:lpstr>Arial</vt:lpstr>
      <vt:lpstr>Calibri</vt:lpstr>
      <vt:lpstr>Calibri Light</vt:lpstr>
      <vt:lpstr>Times New Roman</vt:lpstr>
      <vt:lpstr>Wingdings</vt:lpstr>
      <vt:lpstr>標準デザイン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鳥取県庁</dc:creator>
  <cp:lastModifiedBy>鳥取県</cp:lastModifiedBy>
  <cp:revision>1339</cp:revision>
  <cp:lastPrinted>2021-12-23T11:54:44Z</cp:lastPrinted>
  <dcterms:created xsi:type="dcterms:W3CDTF">2011-04-07T01:25:50Z</dcterms:created>
  <dcterms:modified xsi:type="dcterms:W3CDTF">2021-12-24T00:43:11Z</dcterms:modified>
</cp:coreProperties>
</file>