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886" r:id="rId1"/>
  </p:sldMasterIdLst>
  <p:notesMasterIdLst>
    <p:notesMasterId r:id="rId3"/>
  </p:notesMasterIdLst>
  <p:sldIdLst>
    <p:sldId id="966" r:id="rId2"/>
  </p:sldIdLst>
  <p:sldSz cx="6858000" cy="9906000" type="A4"/>
  <p:notesSz cx="6807200" cy="9939338"/>
  <p:defaultTextStyle>
    <a:defPPr>
      <a:defRPr lang="ja-JP"/>
    </a:defPPr>
    <a:lvl1pPr marL="0" algn="l" defTabSz="91357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6787" algn="l" defTabSz="91357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3575" algn="l" defTabSz="91357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0365" algn="l" defTabSz="91357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7152" algn="l" defTabSz="91357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3940" algn="l" defTabSz="91357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0728" algn="l" defTabSz="91357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7515" algn="l" defTabSz="91357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4302" algn="l" defTabSz="91357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CCFFFF"/>
    <a:srgbClr val="FFCCFF"/>
    <a:srgbClr val="99FF99"/>
    <a:srgbClr val="CCFFCC"/>
    <a:srgbClr val="E6EF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5" autoAdjust="0"/>
    <p:restoredTop sz="93165" autoAdjust="0"/>
  </p:normalViewPr>
  <p:slideViewPr>
    <p:cSldViewPr>
      <p:cViewPr>
        <p:scale>
          <a:sx n="75" d="100"/>
          <a:sy n="75" d="100"/>
        </p:scale>
        <p:origin x="-1770" y="-72"/>
      </p:cViewPr>
      <p:guideLst>
        <p:guide orient="horz" pos="3120"/>
        <p:guide pos="2161"/>
      </p:guideLst>
    </p:cSldViewPr>
  </p:slid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100" d="100"/>
        <a:sy n="100" d="100"/>
      </p:scale>
      <p:origin x="0" y="201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9787" cy="496967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3"/>
            <a:ext cx="2949787" cy="496967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1DE8F494-17F5-4B00-9330-3ADC54B8FA8F}" type="datetimeFigureOut">
              <a:rPr kumimoji="1" lang="ja-JP" altLang="en-US" smtClean="0"/>
              <a:pPr/>
              <a:t>2015/8/17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53"/>
            <a:ext cx="2949787" cy="49696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53"/>
            <a:ext cx="2949787" cy="49696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37976347-805E-4FFF-9923-2C031D7650C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86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57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6787" algn="l" defTabSz="91357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3575" algn="l" defTabSz="91357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0365" algn="l" defTabSz="91357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7152" algn="l" defTabSz="91357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3940" algn="l" defTabSz="91357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0728" algn="l" defTabSz="91357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7515" algn="l" defTabSz="91357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4302" algn="l" defTabSz="91357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6125"/>
            <a:ext cx="25781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76347-805E-4FFF-9923-2C031D7650CD}" type="slidenum">
              <a:rPr lang="ja-JP" altLang="en-US" smtClean="0">
                <a:solidFill>
                  <a:prstClr val="black"/>
                </a:solidFill>
              </a:rPr>
              <a:pPr/>
              <a:t>0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211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50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1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A02BD7A-635E-43A0-8464-FD5073BFE4F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1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191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29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16" y="396729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15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610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745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99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14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8" y="2311409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9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1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3" indent="0">
              <a:buNone/>
              <a:defRPr sz="2000" b="1"/>
            </a:lvl2pPr>
            <a:lvl3pPr marL="914125" indent="0">
              <a:buNone/>
              <a:defRPr sz="1800" b="1"/>
            </a:lvl3pPr>
            <a:lvl4pPr marL="1371188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39" indent="0">
              <a:buNone/>
              <a:defRPr sz="1600" b="1"/>
            </a:lvl8pPr>
            <a:lvl9pPr marL="365650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2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3" indent="0">
              <a:buNone/>
              <a:defRPr sz="2000" b="1"/>
            </a:lvl2pPr>
            <a:lvl3pPr marL="914125" indent="0">
              <a:buNone/>
              <a:defRPr sz="1800" b="1"/>
            </a:lvl3pPr>
            <a:lvl4pPr marL="1371188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39" indent="0">
              <a:buNone/>
              <a:defRPr sz="1600" b="1"/>
            </a:lvl8pPr>
            <a:lvl9pPr marL="365650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15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74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54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8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310" y="39443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8" y="2072927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5" indent="0">
              <a:buNone/>
              <a:defRPr sz="1000"/>
            </a:lvl3pPr>
            <a:lvl4pPr marL="1371188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39" indent="0">
              <a:buNone/>
              <a:defRPr sz="900"/>
            </a:lvl8pPr>
            <a:lvl9pPr marL="365650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454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24" y="6934204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24" y="885124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063" indent="0">
              <a:buNone/>
              <a:defRPr sz="2800"/>
            </a:lvl2pPr>
            <a:lvl3pPr marL="914125" indent="0">
              <a:buNone/>
              <a:defRPr sz="2400"/>
            </a:lvl3pPr>
            <a:lvl4pPr marL="1371188" indent="0">
              <a:buNone/>
              <a:defRPr sz="2000"/>
            </a:lvl4pPr>
            <a:lvl5pPr marL="1828251" indent="0">
              <a:buNone/>
              <a:defRPr sz="2000"/>
            </a:lvl5pPr>
            <a:lvl6pPr marL="2285314" indent="0">
              <a:buNone/>
              <a:defRPr sz="2000"/>
            </a:lvl6pPr>
            <a:lvl7pPr marL="2742377" indent="0">
              <a:buNone/>
              <a:defRPr sz="2000"/>
            </a:lvl7pPr>
            <a:lvl8pPr marL="3199439" indent="0">
              <a:buNone/>
              <a:defRPr sz="2000"/>
            </a:lvl8pPr>
            <a:lvl9pPr marL="3656501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24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5" indent="0">
              <a:buNone/>
              <a:defRPr sz="1000"/>
            </a:lvl3pPr>
            <a:lvl4pPr marL="1371188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39" indent="0">
              <a:buNone/>
              <a:defRPr sz="900"/>
            </a:lvl8pPr>
            <a:lvl9pPr marL="365650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690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13" tIns="45707" rIns="91413" bIns="4570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9"/>
            <a:ext cx="6172200" cy="6537502"/>
          </a:xfrm>
          <a:prstGeom prst="rect">
            <a:avLst/>
          </a:prstGeom>
        </p:spPr>
        <p:txBody>
          <a:bodyPr vert="horz" lIns="91413" tIns="45707" rIns="91413" bIns="4570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16" y="9181618"/>
            <a:ext cx="1600200" cy="527403"/>
          </a:xfrm>
          <a:prstGeom prst="rect">
            <a:avLst/>
          </a:prstGeom>
        </p:spPr>
        <p:txBody>
          <a:bodyPr vert="horz" lIns="91413" tIns="45707" rIns="91413" bIns="4570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25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60" y="9181618"/>
            <a:ext cx="2171700" cy="527403"/>
          </a:xfrm>
          <a:prstGeom prst="rect">
            <a:avLst/>
          </a:prstGeom>
        </p:spPr>
        <p:txBody>
          <a:bodyPr vert="horz" lIns="91413" tIns="45707" rIns="91413" bIns="4570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25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257803" y="9378793"/>
            <a:ext cx="1600200" cy="527403"/>
          </a:xfrm>
          <a:prstGeom prst="rect">
            <a:avLst/>
          </a:prstGeom>
        </p:spPr>
        <p:txBody>
          <a:bodyPr vert="horz" lIns="91413" tIns="45707" rIns="91413" bIns="4570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25"/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125"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898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hf hdr="0" ftr="0" dt="0"/>
  <p:txStyles>
    <p:titleStyle>
      <a:lvl1pPr algn="ctr" defTabSz="91412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97" indent="-342797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5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2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2" algn="l" defTabSz="914125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2" indent="-228532" algn="l" defTabSz="914125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4" indent="-228532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7" indent="-228532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0" indent="-228532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3" indent="-228532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25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8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39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1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-9018" y="102563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125"/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30067" y="488504"/>
            <a:ext cx="6754967" cy="505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5"/>
            <a:r>
              <a:rPr lang="ja-JP" altLang="en-US" sz="14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長期入所者等で住所を移していない方がマイナンバー通知カードを入所等先で</a:t>
            </a:r>
            <a:endParaRPr lang="en-US" altLang="ja-JP" sz="1400" b="1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defTabSz="914125"/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受け取る</a:t>
            </a:r>
            <a:r>
              <a:rPr lang="ja-JP" altLang="en-US" sz="14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に当たっての居所情報の登録申請等に係る流れ（概要）</a:t>
            </a:r>
            <a:endParaRPr lang="en-US" altLang="ja-JP" sz="1400" b="1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 bwMode="auto">
          <a:xfrm>
            <a:off x="30067" y="1278880"/>
            <a:ext cx="6754967" cy="721792"/>
          </a:xfrm>
          <a:prstGeom prst="rect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</p:spPr>
        <p:txBody>
          <a:bodyPr lIns="68415" tIns="34208" rIns="68415" bIns="34208" rtlCol="0" anchor="ctr"/>
          <a:lstStyle/>
          <a:p>
            <a:pPr algn="just" defTabSz="957263"/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 defTabSz="957263"/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本年</a:t>
            </a:r>
            <a:r>
              <a: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５日以降長期間入所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等予定の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方で、住民票上の住所を施設等に移しておらず、かつ、当該住所地に誰も住んでいない方</a:t>
            </a:r>
            <a:endParaRPr lang="ja-JP" altLang="en-US" sz="1400" spc="-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5110111" y="128464"/>
            <a:ext cx="1674923" cy="174361"/>
          </a:xfrm>
          <a:prstGeom prst="rect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</p:spPr>
        <p:txBody>
          <a:bodyPr lIns="68415" tIns="34208" rIns="68415" bIns="34208" rtlCol="0" anchor="ctr"/>
          <a:lstStyle/>
          <a:p>
            <a:pPr algn="ctr" defTabSz="957263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介護保険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施設等の皆様へ</a:t>
            </a:r>
            <a:endParaRPr lang="ja-JP" altLang="en-US" sz="105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39670" y="1208584"/>
            <a:ext cx="869050" cy="216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ja-JP" altLang="en-US" sz="1400" dirty="0" smtClean="0">
                <a:solidFill>
                  <a:prstClr val="white"/>
                </a:solidFill>
                <a:latin typeface="ＭＳ Ｐゴシック"/>
              </a:rPr>
              <a:t>対象者</a:t>
            </a:r>
            <a:endParaRPr lang="en-US" altLang="ja-JP" sz="1400" dirty="0" smtClean="0">
              <a:solidFill>
                <a:prstClr val="white"/>
              </a:solidFill>
              <a:latin typeface="ＭＳ Ｐゴシック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44624" y="2214984"/>
            <a:ext cx="6754967" cy="433760"/>
          </a:xfrm>
          <a:prstGeom prst="rect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</p:spPr>
        <p:txBody>
          <a:bodyPr lIns="68415" tIns="34208" rIns="68415" bIns="34208" rtlCol="0" anchor="ctr"/>
          <a:lstStyle/>
          <a:p>
            <a:pPr algn="just" defTabSz="957263">
              <a:lnSpc>
                <a:spcPts val="1300"/>
              </a:lnSpc>
              <a:spcBef>
                <a:spcPts val="100"/>
              </a:spcBef>
            </a:pP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 defTabSz="957263">
              <a:lnSpc>
                <a:spcPts val="1300"/>
              </a:lnSpc>
              <a:spcBef>
                <a:spcPts val="1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spc="-3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入所者</a:t>
            </a:r>
            <a:r>
              <a:rPr lang="ja-JP" altLang="en-US" sz="1400" spc="-3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</a:t>
            </a:r>
            <a:r>
              <a:rPr lang="ja-JP" altLang="en-US" sz="1400" spc="-3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が居所情報登録申請書に必要事項を記入</a:t>
            </a:r>
            <a:endParaRPr lang="ja-JP" altLang="en-US" sz="1400" spc="-3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54226" y="2144688"/>
            <a:ext cx="1214534" cy="216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ja-JP" altLang="en-US" sz="1400" dirty="0" smtClean="0">
                <a:solidFill>
                  <a:prstClr val="white"/>
                </a:solidFill>
                <a:latin typeface="ＭＳ Ｐゴシック"/>
              </a:rPr>
              <a:t>申請の流れ</a:t>
            </a:r>
            <a:endParaRPr lang="en-US" altLang="ja-JP" sz="1400" dirty="0" smtClean="0">
              <a:solidFill>
                <a:prstClr val="white"/>
              </a:solidFill>
              <a:latin typeface="ＭＳ Ｐゴシック"/>
            </a:endParaRPr>
          </a:p>
        </p:txBody>
      </p:sp>
      <p:sp>
        <p:nvSpPr>
          <p:cNvPr id="19" name="下矢印 18"/>
          <p:cNvSpPr/>
          <p:nvPr/>
        </p:nvSpPr>
        <p:spPr>
          <a:xfrm>
            <a:off x="2936359" y="2720752"/>
            <a:ext cx="1068705" cy="339090"/>
          </a:xfrm>
          <a:prstGeom prst="downArrow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/>
          </a:p>
        </p:txBody>
      </p:sp>
      <p:sp>
        <p:nvSpPr>
          <p:cNvPr id="20" name="正方形/長方形 19"/>
          <p:cNvSpPr/>
          <p:nvPr/>
        </p:nvSpPr>
        <p:spPr bwMode="auto">
          <a:xfrm>
            <a:off x="39669" y="3152800"/>
            <a:ext cx="6754967" cy="2664296"/>
          </a:xfrm>
          <a:prstGeom prst="rect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</p:spPr>
        <p:txBody>
          <a:bodyPr lIns="68415" tIns="34208" rIns="68415" bIns="34208" rtlCol="0" anchor="ctr"/>
          <a:lstStyle/>
          <a:p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入所者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等から申請書の確認・押印に係る依頼があった場合、</a:t>
            </a:r>
          </a:p>
          <a:p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入所者等の氏名（ふりがな）・生年月日・通知カードの送付先（貴施設等</a:t>
            </a:r>
            <a:r>
              <a:rPr lang="ja-JP" altLang="ja-JP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endParaRPr lang="en-US" altLang="ja-JP" sz="1400" b="1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住所</a:t>
            </a:r>
            <a:r>
              <a:rPr lang="ja-JP" altLang="ja-JP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ja-JP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が正しい</a:t>
            </a:r>
            <a:r>
              <a:rPr lang="ja-JP" altLang="ja-JP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endParaRPr lang="ja-JP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訂正の際は二重線を引いていただき、余白にご記入の上、訂正印を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押して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いただく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ようお伝えください。（Ｑ＆Ａ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ご参照）</a:t>
            </a:r>
          </a:p>
          <a:p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</a:t>
            </a:r>
            <a:r>
              <a:rPr lang="ja-JP" altLang="ja-JP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裏面の「平成</a:t>
            </a:r>
            <a:r>
              <a:rPr lang="en-US" altLang="ja-JP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27</a:t>
            </a:r>
            <a:r>
              <a:rPr lang="ja-JP" altLang="ja-JP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ja-JP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月５日以降、医療機関・施設等への長期の入院・入所</a:t>
            </a:r>
            <a:r>
              <a:rPr lang="ja-JP" altLang="ja-JP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endParaRPr lang="en-US" altLang="ja-JP" sz="1400" b="1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見込まれ</a:t>
            </a:r>
            <a:r>
              <a:rPr lang="ja-JP" altLang="ja-JP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、かつ、入院・入所中は住所地に誰も居住していないため」に</a:t>
            </a:r>
            <a:r>
              <a:rPr lang="ja-JP" altLang="ja-JP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✔</a:t>
            </a:r>
            <a:r>
              <a:rPr lang="ja-JP" altLang="en-US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endParaRPr lang="en-US" altLang="ja-JP" sz="1400" b="1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入って</a:t>
            </a:r>
            <a:r>
              <a:rPr lang="ja-JP" altLang="ja-JP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いる</a:t>
            </a:r>
            <a:r>
              <a:rPr lang="ja-JP" altLang="ja-JP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endParaRPr lang="en-US" altLang="ja-JP" sz="1400" b="1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</a:t>
            </a:r>
            <a:r>
              <a:rPr lang="ja-JP" altLang="ja-JP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ケアプラン</a:t>
            </a:r>
            <a:r>
              <a:rPr lang="ja-JP" altLang="en-US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</a:t>
            </a:r>
            <a:r>
              <a:rPr lang="ja-JP" altLang="ja-JP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r>
              <a:rPr lang="ja-JP" altLang="ja-JP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照らし、本年</a:t>
            </a:r>
            <a:r>
              <a:rPr lang="en-US" altLang="ja-JP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ja-JP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ja-JP" altLang="ja-JP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５日</a:t>
            </a:r>
            <a:r>
              <a:rPr lang="ja-JP" altLang="en-US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以降</a:t>
            </a:r>
            <a:r>
              <a:rPr lang="ja-JP" altLang="en-US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長期間（</a:t>
            </a:r>
            <a:r>
              <a:rPr lang="en-US" altLang="ja-JP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）入所等する</a:t>
            </a:r>
            <a:r>
              <a:rPr lang="ja-JP" altLang="ja-JP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見込みか</a:t>
            </a:r>
            <a:endParaRPr lang="en-US" altLang="ja-JP" sz="1400" b="1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目安として、概ね</a:t>
            </a:r>
            <a:r>
              <a:rPr lang="en-US" altLang="ja-JP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lang="ja-JP" altLang="en-US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月末頃までの間</a:t>
            </a:r>
            <a:r>
              <a:rPr lang="ja-JP" altLang="en-US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en-US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入所等している場合</a:t>
            </a:r>
            <a:endParaRPr lang="ja-JP" altLang="ja-JP" sz="14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ご確認の上、「医療機関・施設等向け記入欄」に日付のご記入、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貴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施設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等の名称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及び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ご担当者様のご記入又は押印をお願いします。</a:t>
            </a:r>
            <a:endParaRPr lang="ja-JP" altLang="en-US" sz="1400" spc="-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下矢印 20"/>
          <p:cNvSpPr/>
          <p:nvPr/>
        </p:nvSpPr>
        <p:spPr>
          <a:xfrm>
            <a:off x="2924944" y="5889104"/>
            <a:ext cx="1068705" cy="339090"/>
          </a:xfrm>
          <a:prstGeom prst="downArrow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/>
          </a:p>
        </p:txBody>
      </p:sp>
      <p:sp>
        <p:nvSpPr>
          <p:cNvPr id="22" name="正方形/長方形 21"/>
          <p:cNvSpPr/>
          <p:nvPr/>
        </p:nvSpPr>
        <p:spPr bwMode="auto">
          <a:xfrm>
            <a:off x="44624" y="6321152"/>
            <a:ext cx="6754967" cy="432048"/>
          </a:xfrm>
          <a:prstGeom prst="rect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</p:spPr>
        <p:txBody>
          <a:bodyPr lIns="68415" tIns="34208" rIns="68415" bIns="34208" rtlCol="0" anchor="ctr"/>
          <a:lstStyle/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入所者等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おいて上記の申請書を市区町村に郵送又は持参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（８月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24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日～９月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25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r>
              <a:rPr lang="ja-JP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ja-JP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3" name="下矢印 22"/>
          <p:cNvSpPr/>
          <p:nvPr/>
        </p:nvSpPr>
        <p:spPr>
          <a:xfrm>
            <a:off x="2924944" y="6897216"/>
            <a:ext cx="1068705" cy="339090"/>
          </a:xfrm>
          <a:prstGeom prst="downArrow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/>
          </a:p>
        </p:txBody>
      </p:sp>
      <p:sp>
        <p:nvSpPr>
          <p:cNvPr id="24" name="正方形/長方形 23"/>
          <p:cNvSpPr/>
          <p:nvPr/>
        </p:nvSpPr>
        <p:spPr bwMode="auto">
          <a:xfrm>
            <a:off x="44624" y="7329264"/>
            <a:ext cx="6754967" cy="1152128"/>
          </a:xfrm>
          <a:prstGeom prst="rect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</p:spPr>
        <p:txBody>
          <a:bodyPr lIns="68415" tIns="34208" rIns="68415" bIns="34208" rtlCol="0" anchor="ctr"/>
          <a:lstStyle/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本年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５日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月末までの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間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に、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貴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施設等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に当該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入所者等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通知カード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簡易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書留にて送付されてきますので、お受け取りの上ご本人にお渡しください。</a:t>
            </a:r>
          </a:p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退所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済み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等、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当該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入所者等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不在の場合は、お近くの郵便局に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ご連絡くだ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さい。郵便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局員が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貴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施設等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当該通知カードを受け取りに伺い、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区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町村に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返戻します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260649" y="8697416"/>
            <a:ext cx="6480719" cy="1008112"/>
          </a:xfrm>
          <a:prstGeom prst="rect">
            <a:avLst/>
          </a:prstGeom>
          <a:noFill/>
          <a:ln w="57150" cmpd="dbl">
            <a:solidFill>
              <a:schemeClr val="accent1"/>
            </a:solidFill>
            <a:round/>
            <a:headEnd/>
            <a:tailEnd/>
          </a:ln>
        </p:spPr>
        <p:txBody>
          <a:bodyPr lIns="68415" tIns="144000" rIns="68415" bIns="34208" rtlCol="0" anchor="ctr"/>
          <a:lstStyle/>
          <a:p>
            <a:pPr algn="ctr"/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ポスター・リーフレットは以下のホームページから入手</a:t>
            </a:r>
            <a:r>
              <a:rPr lang="ja-JP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いただけます。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http://www.soumu.go.jp/main_content/000370650.pdf</a:t>
            </a:r>
            <a:endParaRPr lang="ja-JP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　１枚目のみ印刷したものがポスターで、１・２枚を両面印刷したものが</a:t>
            </a:r>
            <a:r>
              <a:rPr lang="ja-JP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リーフレット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です。ダウンロード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・印刷の上、</a:t>
            </a:r>
            <a:r>
              <a:rPr lang="ja-JP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貴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施設等</a:t>
            </a:r>
            <a:r>
              <a:rPr lang="ja-JP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での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掲示や配布につき、ご協力をお願いします。</a:t>
            </a:r>
          </a:p>
          <a:p>
            <a:pPr algn="ctr"/>
            <a:endParaRPr lang="ja-JP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149080" y="55599"/>
            <a:ext cx="1152128" cy="320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5"/>
            <a:r>
              <a:rPr lang="en-US" altLang="ja-JP" sz="14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4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別添２</a:t>
            </a:r>
            <a:r>
              <a:rPr lang="en-US" altLang="ja-JP" sz="14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lang="en-US" altLang="ja-JP" sz="1400" b="1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688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 w="9525">
          <a:solidFill>
            <a:schemeClr val="accent1">
              <a:lumMod val="75000"/>
            </a:schemeClr>
          </a:solidFill>
        </a:ln>
      </a:spPr>
      <a:bodyPr rtlCol="0" anchor="ctr"/>
      <a:lstStyle>
        <a:defPPr algn="ctr">
          <a:defRPr sz="2400" b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9041</TotalTime>
  <Words>65</Words>
  <Application>Microsoft Office PowerPoint</Application>
  <PresentationFormat>A4 210 x 297 mm</PresentationFormat>
  <Paragraphs>31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12_Office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厚生労働省ネットワークシステム</dc:creator>
  <cp:lastModifiedBy>厚生労働省ネットワークシステム</cp:lastModifiedBy>
  <cp:revision>783</cp:revision>
  <cp:lastPrinted>2015-08-17T02:11:21Z</cp:lastPrinted>
  <dcterms:created xsi:type="dcterms:W3CDTF">2013-05-01T02:42:37Z</dcterms:created>
  <dcterms:modified xsi:type="dcterms:W3CDTF">2015-08-17T03:53:12Z</dcterms:modified>
</cp:coreProperties>
</file>